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6" r:id="rId3"/>
    <p:sldId id="307" r:id="rId4"/>
    <p:sldId id="335" r:id="rId5"/>
    <p:sldId id="337" r:id="rId6"/>
    <p:sldId id="338" r:id="rId7"/>
    <p:sldId id="311" r:id="rId8"/>
    <p:sldId id="339" r:id="rId9"/>
    <p:sldId id="308" r:id="rId10"/>
    <p:sldId id="1540" r:id="rId11"/>
    <p:sldId id="1541" r:id="rId12"/>
    <p:sldId id="1545" r:id="rId13"/>
    <p:sldId id="1546" r:id="rId14"/>
    <p:sldId id="1547" r:id="rId15"/>
    <p:sldId id="1680" r:id="rId16"/>
    <p:sldId id="1682" r:id="rId17"/>
    <p:sldId id="1683" r:id="rId18"/>
    <p:sldId id="1681" r:id="rId19"/>
    <p:sldId id="1684" r:id="rId20"/>
    <p:sldId id="1685" r:id="rId21"/>
    <p:sldId id="1686" r:id="rId22"/>
    <p:sldId id="1549" r:id="rId23"/>
    <p:sldId id="1677" r:id="rId24"/>
    <p:sldId id="1678" r:id="rId25"/>
    <p:sldId id="327" r:id="rId26"/>
    <p:sldId id="329" r:id="rId27"/>
    <p:sldId id="284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4546A"/>
    <a:srgbClr val="5B9BD5"/>
    <a:srgbClr val="FFC000"/>
    <a:srgbClr val="FFFFFF"/>
    <a:srgbClr val="F19658"/>
    <a:srgbClr val="667AB7"/>
    <a:srgbClr val="BA71B1"/>
    <a:srgbClr val="68BC45"/>
    <a:srgbClr val="C25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67333" autoAdjust="0"/>
  </p:normalViewPr>
  <p:slideViewPr>
    <p:cSldViewPr snapToGrid="0" showGuides="1">
      <p:cViewPr varScale="1">
        <p:scale>
          <a:sx n="54" d="100"/>
          <a:sy n="54" d="100"/>
        </p:scale>
        <p:origin x="2347" y="58"/>
      </p:cViewPr>
      <p:guideLst>
        <p:guide orient="horz" pos="2183"/>
        <p:guide pos="2925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A3CD-0535-42B5-8371-CEA0CD3640B1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B229-1177-4CCD-95C7-03570732E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778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88C0-CD46-40A9-8A73-49D91BBE123B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04A1-B9D9-439E-8242-67F3C65E7E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78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57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4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24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228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76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529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649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633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154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485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41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153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026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773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590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199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917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86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181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982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05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1200" b="0" kern="1200" dirty="0">
              <a:solidFill>
                <a:schemeClr val="tx1"/>
              </a:solidFill>
              <a:effectLst/>
              <a:latin typeface="Times New Roman" pitchFamily="18" charset="0"/>
              <a:ea typeface="宋体" charset="0"/>
              <a:cs typeface="宋体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4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5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kern="1200" dirty="0">
              <a:solidFill>
                <a:schemeClr val="tx1"/>
              </a:solidFill>
              <a:effectLst/>
              <a:latin typeface="Times New Roman" pitchFamily="18" charset="0"/>
              <a:ea typeface="宋体" charset="0"/>
              <a:cs typeface="宋体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91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kern="1200" dirty="0">
              <a:solidFill>
                <a:schemeClr val="tx1"/>
              </a:solidFill>
              <a:effectLst/>
              <a:latin typeface="Times New Roman" pitchFamily="18" charset="0"/>
              <a:ea typeface="宋体" charset="0"/>
              <a:cs typeface="宋体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1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97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26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36890" y="65340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DE7D9A-89BB-4DB9-9326-D0DFA222EC87}" type="slidenum">
              <a:rPr lang="zh-CN" altLang="en-US" sz="1400" b="1" kern="120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/>
              <a:t>‹#›</a:t>
            </a:fld>
            <a:r>
              <a:rPr lang="en-US" altLang="zh-CN" sz="1400" b="1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/27</a:t>
            </a:r>
            <a:endParaRPr lang="zh-CN" altLang="en-US" sz="1400" b="1" kern="12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5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94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94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34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63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82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43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7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81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01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02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A971A-145F-42E1-A310-72D9C87E5DB7}" type="datetimeFigureOut">
              <a:rPr lang="zh-CN" altLang="en-US" smtClean="0"/>
              <a:t>2021/8/8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41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wmf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7.png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6.png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1" Type="http://schemas.openxmlformats.org/officeDocument/2006/relationships/tags" Target="../tags/tag3.x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2.bin"/><Relationship Id="rId5" Type="http://schemas.microsoft.com/office/2007/relationships/hdphoto" Target="../media/hdphoto1.wdp"/><Relationship Id="rId15" Type="http://schemas.openxmlformats.org/officeDocument/2006/relationships/image" Target="../media/image28.wmf"/><Relationship Id="rId10" Type="http://schemas.openxmlformats.org/officeDocument/2006/relationships/image" Target="../media/image25.png"/><Relationship Id="rId19" Type="http://schemas.openxmlformats.org/officeDocument/2006/relationships/image" Target="../media/image30.wmf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34.wmf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tags" Target="../tags/tag4.x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7.bin"/><Relationship Id="rId5" Type="http://schemas.microsoft.com/office/2007/relationships/hdphoto" Target="../media/hdphoto1.wdp"/><Relationship Id="rId15" Type="http://schemas.openxmlformats.org/officeDocument/2006/relationships/image" Target="../media/image17.wmf"/><Relationship Id="rId10" Type="http://schemas.openxmlformats.org/officeDocument/2006/relationships/image" Target="../media/image25.png"/><Relationship Id="rId19" Type="http://schemas.openxmlformats.org/officeDocument/2006/relationships/image" Target="../media/image33.wmf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5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34.bin"/><Relationship Id="rId7" Type="http://schemas.openxmlformats.org/officeDocument/2006/relationships/image" Target="../media/image44.png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1.bin"/><Relationship Id="rId20" Type="http://schemas.openxmlformats.org/officeDocument/2006/relationships/image" Target="../media/image51.wmf"/><Relationship Id="rId1" Type="http://schemas.openxmlformats.org/officeDocument/2006/relationships/tags" Target="../tags/tag7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49.wmf"/><Relationship Id="rId10" Type="http://schemas.openxmlformats.org/officeDocument/2006/relationships/image" Target="../media/image46.png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41.png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4.png"/><Relationship Id="rId26" Type="http://schemas.openxmlformats.org/officeDocument/2006/relationships/oleObject" Target="../embeddings/oleObject44.bin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46.png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7.wmf"/><Relationship Id="rId17" Type="http://schemas.openxmlformats.org/officeDocument/2006/relationships/image" Target="../media/image43.png"/><Relationship Id="rId25" Type="http://schemas.openxmlformats.org/officeDocument/2006/relationships/oleObject" Target="../embeddings/oleObject43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.png"/><Relationship Id="rId20" Type="http://schemas.openxmlformats.org/officeDocument/2006/relationships/image" Target="../media/image45.wmf"/><Relationship Id="rId29" Type="http://schemas.openxmlformats.org/officeDocument/2006/relationships/oleObject" Target="../embeddings/oleObject4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48.wmf"/><Relationship Id="rId32" Type="http://schemas.openxmlformats.org/officeDocument/2006/relationships/oleObject" Target="../embeddings/oleObject48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41.png"/><Relationship Id="rId23" Type="http://schemas.openxmlformats.org/officeDocument/2006/relationships/oleObject" Target="../embeddings/oleObject42.bin"/><Relationship Id="rId28" Type="http://schemas.openxmlformats.org/officeDocument/2006/relationships/oleObject" Target="../embeddings/oleObject45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28.bin"/><Relationship Id="rId31" Type="http://schemas.openxmlformats.org/officeDocument/2006/relationships/oleObject" Target="../embeddings/oleObject47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5.wmf"/><Relationship Id="rId22" Type="http://schemas.openxmlformats.org/officeDocument/2006/relationships/image" Target="../media/image47.png"/><Relationship Id="rId27" Type="http://schemas.openxmlformats.org/officeDocument/2006/relationships/image" Target="../media/image50.wmf"/><Relationship Id="rId30" Type="http://schemas.openxmlformats.org/officeDocument/2006/relationships/image" Target="../media/image5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2.bin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54.bin"/><Relationship Id="rId7" Type="http://schemas.openxmlformats.org/officeDocument/2006/relationships/image" Target="../media/image44.png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tags" Target="../tags/tag8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51.wmf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46.png"/><Relationship Id="rId19" Type="http://schemas.openxmlformats.org/officeDocument/2006/relationships/image" Target="../media/image56.wmf"/><Relationship Id="rId4" Type="http://schemas.openxmlformats.org/officeDocument/2006/relationships/image" Target="../media/image41.png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50.bin"/><Relationship Id="rId22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61.bin"/><Relationship Id="rId26" Type="http://schemas.openxmlformats.org/officeDocument/2006/relationships/oleObject" Target="../embeddings/oleObject65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61.wmf"/><Relationship Id="rId7" Type="http://schemas.openxmlformats.org/officeDocument/2006/relationships/image" Target="../media/image44.png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29" Type="http://schemas.openxmlformats.org/officeDocument/2006/relationships/image" Target="../media/image65.wmf"/><Relationship Id="rId1" Type="http://schemas.openxmlformats.org/officeDocument/2006/relationships/tags" Target="../tags/tag9.xml"/><Relationship Id="rId6" Type="http://schemas.openxmlformats.org/officeDocument/2006/relationships/image" Target="../media/image43.png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42.png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66.bin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0.wmf"/><Relationship Id="rId4" Type="http://schemas.openxmlformats.org/officeDocument/2006/relationships/image" Target="../media/image41.png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64.wmf"/><Relationship Id="rId30" Type="http://schemas.openxmlformats.org/officeDocument/2006/relationships/image" Target="../media/image6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2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0.wmf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0.png"/><Relationship Id="rId5" Type="http://schemas.openxmlformats.org/officeDocument/2006/relationships/image" Target="../media/image67.wmf"/><Relationship Id="rId10" Type="http://schemas.openxmlformats.org/officeDocument/2006/relationships/image" Target="../media/image69.png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8.wmf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15" Type="http://schemas.openxmlformats.org/officeDocument/2006/relationships/image" Target="../media/image1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841" y="2166512"/>
            <a:ext cx="8948317" cy="1262488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>
                <a:solidFill>
                  <a:srgbClr val="4E5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Feedback for Reconfigurable Intelligent Surface Assisted Wireless Communications</a:t>
            </a:r>
            <a:endParaRPr lang="zh-CN" altLang="en-US" sz="4000" b="1" dirty="0">
              <a:solidFill>
                <a:srgbClr val="4E5D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103765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Decai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Shen, </a:t>
            </a:r>
            <a:r>
              <a:rPr lang="en-US" altLang="zh-CN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Linglong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Dai</a:t>
            </a:r>
          </a:p>
          <a:p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Electronic Engineering</a:t>
            </a:r>
          </a:p>
          <a:p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Tsinghua University</a:t>
            </a:r>
          </a:p>
          <a:p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December, </a:t>
            </a: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4" y="434095"/>
            <a:ext cx="1918429" cy="672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9675" t="47988" r="9161" b="14684"/>
          <a:stretch/>
        </p:blipFill>
        <p:spPr>
          <a:xfrm>
            <a:off x="2298662" y="444034"/>
            <a:ext cx="1915529" cy="6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2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22"/>
    </mc:Choice>
    <mc:Fallback xmlns="">
      <p:transition spd="slow" advTm="33722"/>
    </mc:Fallback>
  </mc:AlternateContent>
  <p:extLst>
    <p:ext uri="{3A86A75C-4F4B-4683-9AE1-C65F6400EC91}">
      <p14:laserTraceLst xmlns:p14="http://schemas.microsoft.com/office/powerpoint/2010/main">
        <p14:tracePtLst>
          <p14:tracePt t="31367" x="4743450" y="3689350"/>
          <p14:tracePt t="31375" x="4743450" y="3683000"/>
          <p14:tracePt t="31384" x="4743450" y="367030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405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Downlink channel model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downlink channel for the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user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 represents the reflecting diagonal matrix, and the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element can be expressed as                                                                                                                                           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圆角矩形 22">
            <a:extLst>
              <a:ext uri="{FF2B5EF4-FFF2-40B4-BE49-F238E27FC236}">
                <a16:creationId xmlns:a16="http://schemas.microsoft.com/office/drawing/2014/main" id="{6DB4EAFD-E92D-419D-89AC-B93A9186F0B9}"/>
              </a:ext>
            </a:extLst>
          </p:cNvPr>
          <p:cNvSpPr/>
          <p:nvPr/>
        </p:nvSpPr>
        <p:spPr bwMode="auto">
          <a:xfrm>
            <a:off x="5052614" y="2564962"/>
            <a:ext cx="3627695" cy="1213305"/>
          </a:xfrm>
          <a:prstGeom prst="roundRect">
            <a:avLst/>
          </a:prstGeom>
          <a:solidFill>
            <a:srgbClr val="2DB9B9">
              <a:lumMod val="20000"/>
              <a:lumOff val="80000"/>
            </a:srgbClr>
          </a:solidFill>
          <a:ln w="19050" cap="flat" cmpd="sng" algn="ctr">
            <a:solidFill>
              <a:srgbClr val="2DB9B9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BD104428-F2EC-45DD-91FA-A77AC3F743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269742"/>
              </p:ext>
            </p:extLst>
          </p:nvPr>
        </p:nvGraphicFramePr>
        <p:xfrm>
          <a:off x="1190535" y="1907080"/>
          <a:ext cx="55340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79480" imgH="279360" progId="Equation.DSMT4">
                  <p:embed/>
                </p:oleObj>
              </mc:Choice>
              <mc:Fallback>
                <p:oleObj name="Equation" r:id="rId4" imgW="2679480" imgH="27936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D729A39-251D-4CD5-A8D1-9939EBA5C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0535" y="1907080"/>
                        <a:ext cx="5534025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圆角矩形标注 7">
            <a:extLst>
              <a:ext uri="{FF2B5EF4-FFF2-40B4-BE49-F238E27FC236}">
                <a16:creationId xmlns:a16="http://schemas.microsoft.com/office/drawing/2014/main" id="{5461A596-78A7-488F-8172-1D8B9EEC2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42" y="2856981"/>
            <a:ext cx="1231793" cy="615745"/>
          </a:xfrm>
          <a:prstGeom prst="wedgeRoundRectCallout">
            <a:avLst>
              <a:gd name="adj1" fmla="val -41955"/>
              <a:gd name="adj2" fmla="val -91965"/>
              <a:gd name="adj3" fmla="val 16667"/>
            </a:avLst>
          </a:prstGeom>
          <a:solidFill>
            <a:srgbClr val="92D050"/>
          </a:solidFill>
          <a:ln w="6350" algn="ctr">
            <a:noFill/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Reflecting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Channel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标注 7">
            <a:extLst>
              <a:ext uri="{FF2B5EF4-FFF2-40B4-BE49-F238E27FC236}">
                <a16:creationId xmlns:a16="http://schemas.microsoft.com/office/drawing/2014/main" id="{E49FFF59-204B-45D4-BA4C-735D0CD84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44" y="2856981"/>
            <a:ext cx="1231794" cy="615745"/>
          </a:xfrm>
          <a:prstGeom prst="wedgeRoundRectCallout">
            <a:avLst>
              <a:gd name="adj1" fmla="val -3709"/>
              <a:gd name="adj2" fmla="val -120001"/>
              <a:gd name="adj3" fmla="val 16667"/>
            </a:avLst>
          </a:prstGeom>
          <a:solidFill>
            <a:srgbClr val="92D050"/>
          </a:solidFill>
          <a:ln w="6350" algn="ctr">
            <a:noFill/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281B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Direct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281B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Channel</a:t>
            </a:r>
            <a:endParaRPr lang="zh-CN" altLang="en-US" sz="2000" b="1" dirty="0">
              <a:solidFill>
                <a:srgbClr val="281BC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id="{12778D31-F793-4187-B791-427D1737C891}"/>
              </a:ext>
            </a:extLst>
          </p:cNvPr>
          <p:cNvSpPr/>
          <p:nvPr/>
        </p:nvSpPr>
        <p:spPr bwMode="auto">
          <a:xfrm rot="16200000">
            <a:off x="3187212" y="2139616"/>
            <a:ext cx="299874" cy="733421"/>
          </a:xfrm>
          <a:prstGeom prst="leftBrace">
            <a:avLst>
              <a:gd name="adj1" fmla="val 29589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3366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圆角矩形 3">
            <a:extLst>
              <a:ext uri="{FF2B5EF4-FFF2-40B4-BE49-F238E27FC236}">
                <a16:creationId xmlns:a16="http://schemas.microsoft.com/office/drawing/2014/main" id="{1955B015-6DE0-4B91-A8EB-2237E214BEE3}"/>
              </a:ext>
            </a:extLst>
          </p:cNvPr>
          <p:cNvSpPr/>
          <p:nvPr/>
        </p:nvSpPr>
        <p:spPr bwMode="auto">
          <a:xfrm>
            <a:off x="5052614" y="1916834"/>
            <a:ext cx="1739249" cy="56651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3366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5630131E-0DE4-4CF7-94E3-28002DFB2BB9}"/>
              </a:ext>
            </a:extLst>
          </p:cNvPr>
          <p:cNvCxnSpPr>
            <a:cxnSpLocks/>
          </p:cNvCxnSpPr>
          <p:nvPr/>
        </p:nvCxnSpPr>
        <p:spPr bwMode="auto">
          <a:xfrm>
            <a:off x="6791863" y="2175424"/>
            <a:ext cx="510232" cy="307919"/>
          </a:xfrm>
          <a:prstGeom prst="straightConnector1">
            <a:avLst/>
          </a:prstGeom>
          <a:solidFill>
            <a:srgbClr val="99CC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A825EB50-A840-49F3-80FA-4B5309B44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266696"/>
              </p:ext>
            </p:extLst>
          </p:nvPr>
        </p:nvGraphicFramePr>
        <p:xfrm>
          <a:off x="6724560" y="2562719"/>
          <a:ext cx="1927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279360" progId="Equation.DSMT4">
                  <p:embed/>
                </p:oleObj>
              </mc:Choice>
              <mc:Fallback>
                <p:oleObj name="Equation" r:id="rId6" imgW="1091880" imgH="279360" progId="Equation.DSMT4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1F7D59EC-E331-406A-94F0-84515C6009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4560" y="2562719"/>
                        <a:ext cx="1927225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矩形 31">
            <a:extLst>
              <a:ext uri="{FF2B5EF4-FFF2-40B4-BE49-F238E27FC236}">
                <a16:creationId xmlns:a16="http://schemas.microsoft.com/office/drawing/2014/main" id="{89CC30D9-7D45-484C-8914-4B7165052900}"/>
              </a:ext>
            </a:extLst>
          </p:cNvPr>
          <p:cNvSpPr/>
          <p:nvPr/>
        </p:nvSpPr>
        <p:spPr>
          <a:xfrm>
            <a:off x="7186067" y="3125148"/>
            <a:ext cx="1499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Cascaded Channel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8AF2F3D3-7415-4675-A72E-05AC7431A5DE}"/>
              </a:ext>
            </a:extLst>
          </p:cNvPr>
          <p:cNvSpPr/>
          <p:nvPr/>
        </p:nvSpPr>
        <p:spPr bwMode="auto">
          <a:xfrm rot="16200000">
            <a:off x="7619065" y="2206931"/>
            <a:ext cx="207102" cy="1784011"/>
          </a:xfrm>
          <a:prstGeom prst="leftBrace">
            <a:avLst>
              <a:gd name="adj1" fmla="val 73166"/>
              <a:gd name="adj2" fmla="val 48621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3366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C7F1C14-4FF2-4A3D-BFDC-10A3D457A906}"/>
              </a:ext>
            </a:extLst>
          </p:cNvPr>
          <p:cNvGrpSpPr/>
          <p:nvPr/>
        </p:nvGrpSpPr>
        <p:grpSpPr>
          <a:xfrm>
            <a:off x="5186276" y="2906743"/>
            <a:ext cx="1504315" cy="857077"/>
            <a:chOff x="6377691" y="3656172"/>
            <a:chExt cx="1504315" cy="486983"/>
          </a:xfrm>
        </p:grpSpPr>
        <p:sp>
          <p:nvSpPr>
            <p:cNvPr id="35" name="圆角矩形标注 7">
              <a:extLst>
                <a:ext uri="{FF2B5EF4-FFF2-40B4-BE49-F238E27FC236}">
                  <a16:creationId xmlns:a16="http://schemas.microsoft.com/office/drawing/2014/main" id="{12C4C2D6-B347-412D-ACFA-A7F251890E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886357" y="3147506"/>
              <a:ext cx="486983" cy="1504315"/>
            </a:xfrm>
            <a:prstGeom prst="wedgeRoundRectCallout">
              <a:avLst>
                <a:gd name="adj1" fmla="val -4607"/>
                <a:gd name="adj2" fmla="val -88455"/>
                <a:gd name="adj3" fmla="val 16667"/>
              </a:avLst>
            </a:prstGeom>
            <a:solidFill>
              <a:srgbClr val="003366">
                <a:lumMod val="20000"/>
                <a:lumOff val="80000"/>
              </a:srgbClr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47B869A-D614-45D3-B136-2107012F4E7D}"/>
                </a:ext>
              </a:extLst>
            </p:cNvPr>
            <p:cNvSpPr/>
            <p:nvPr/>
          </p:nvSpPr>
          <p:spPr>
            <a:xfrm>
              <a:off x="6406923" y="3699608"/>
              <a:ext cx="1438214" cy="402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  <a:sym typeface="Wingdings" pitchFamily="2" charset="2"/>
                </a:rPr>
                <a:t>Need to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  <a:sym typeface="Wingdings" pitchFamily="2" charset="2"/>
                </a:rPr>
                <a:t>be fed back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4F4EFBAC-55E5-43FA-AFAB-A039B5B5D4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819222"/>
              </p:ext>
            </p:extLst>
          </p:nvPr>
        </p:nvGraphicFramePr>
        <p:xfrm>
          <a:off x="948048" y="3645648"/>
          <a:ext cx="4238228" cy="493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00120" imgH="279360" progId="Equation.DSMT4">
                  <p:embed/>
                </p:oleObj>
              </mc:Choice>
              <mc:Fallback>
                <p:oleObj name="Equation" r:id="rId8" imgW="2400120" imgH="27936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ACBEFBAE-8FE3-4AA6-BABD-76842F882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8048" y="3645648"/>
                        <a:ext cx="4238228" cy="493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A99C7116-48F3-41F1-A167-3F59599EBC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883526"/>
              </p:ext>
            </p:extLst>
          </p:nvPr>
        </p:nvGraphicFramePr>
        <p:xfrm>
          <a:off x="5922238" y="4046790"/>
          <a:ext cx="1143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241200" progId="Equation.DSMT4">
                  <p:embed/>
                </p:oleObj>
              </mc:Choice>
              <mc:Fallback>
                <p:oleObj name="Equation" r:id="rId10" imgW="647640" imgH="24120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D086E1CE-2453-4609-A10F-C5DB592BCF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22238" y="4046790"/>
                        <a:ext cx="114300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图片 38">
            <a:extLst>
              <a:ext uri="{FF2B5EF4-FFF2-40B4-BE49-F238E27FC236}">
                <a16:creationId xmlns:a16="http://schemas.microsoft.com/office/drawing/2014/main" id="{DE1DC443-275A-4A2D-A1A9-C479238F79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2520" y="4407272"/>
            <a:ext cx="3425788" cy="2048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099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84"/>
    </mc:Choice>
    <mc:Fallback xmlns="">
      <p:transition spd="slow" advTm="42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2" grpId="0"/>
      <p:bldP spid="33" grpId="0" animBg="1"/>
    </p:bldLst>
  </p:timing>
  <p:extLst>
    <p:ext uri="{3A86A75C-4F4B-4683-9AE1-C65F6400EC91}">
      <p14:laserTraceLst xmlns:p14="http://schemas.microsoft.com/office/powerpoint/2010/main">
        <p14:tracePtLst>
          <p14:tracePt t="68" x="2508250" y="2660650"/>
          <p14:tracePt t="397" x="2508250" y="2654300"/>
          <p14:tracePt t="442" x="2501900" y="2647950"/>
          <p14:tracePt t="10786" x="2508250" y="2647950"/>
          <p14:tracePt t="10800" x="2527300" y="2647950"/>
          <p14:tracePt t="10830" x="2603500" y="2647950"/>
          <p14:tracePt t="10844" x="2686050" y="2679700"/>
          <p14:tracePt t="10886" x="2755900" y="2806700"/>
          <p14:tracePt t="11145" x="2755900" y="2781300"/>
          <p14:tracePt t="11161" x="2755900" y="2762250"/>
          <p14:tracePt t="11193" x="2755900" y="2724150"/>
          <p14:tracePt t="11222" x="2755900" y="2717800"/>
          <p14:tracePt t="11253" x="2755900" y="2711450"/>
          <p14:tracePt t="11300" x="2755900" y="2698750"/>
          <p14:tracePt t="11461" x="2755900" y="2692400"/>
          <p14:tracePt t="11785" x="2774950" y="2692400"/>
          <p14:tracePt t="11817" x="2825750" y="2679700"/>
          <p14:tracePt t="11831" x="2844800" y="2679700"/>
          <p14:tracePt t="11862" x="2882900" y="2679700"/>
          <p14:tracePt t="11894" x="3016250" y="2679700"/>
          <p14:tracePt t="11908" x="3105150" y="2679700"/>
          <p14:tracePt t="11938" x="3200400" y="2762250"/>
          <p14:tracePt t="12099" x="3155950" y="2762250"/>
          <p14:tracePt t="12145" x="3187700" y="2743200"/>
          <p14:tracePt t="12159" x="3206750" y="2724150"/>
          <p14:tracePt t="12192" x="3263900" y="2679700"/>
          <p14:tracePt t="12207" x="3270250" y="2679700"/>
          <p14:tracePt t="12238" x="3352800" y="2667000"/>
          <p14:tracePt t="12254" x="3397250" y="2667000"/>
          <p14:tracePt t="12284" x="3473450" y="2667000"/>
          <p14:tracePt t="12315" x="3543300" y="2667000"/>
          <p14:tracePt t="12345" x="3600450" y="2660650"/>
          <p14:tracePt t="12376" x="3663950" y="2654300"/>
          <p14:tracePt t="12408" x="3683000" y="2647950"/>
          <p14:tracePt t="12440" x="3695700" y="2647950"/>
          <p14:tracePt t="12544" x="3695700" y="2628900"/>
          <p14:tracePt t="12591" x="3581400" y="2571750"/>
          <p14:tracePt t="12636" x="3397250" y="2552700"/>
          <p14:tracePt t="12652" x="3333750" y="2552700"/>
          <p14:tracePt t="12681" x="3238500" y="2552700"/>
          <p14:tracePt t="12696" x="3200400" y="2552700"/>
          <p14:tracePt t="12727" x="3060700" y="2552700"/>
          <p14:tracePt t="12757" x="2946400" y="2552700"/>
          <p14:tracePt t="12772" x="2819400" y="2540000"/>
          <p14:tracePt t="12802" x="2698750" y="2533650"/>
          <p14:tracePt t="12817" x="2616200" y="2527300"/>
          <p14:tracePt t="12849" x="2489200" y="2520950"/>
          <p14:tracePt t="12880" x="2387600" y="2501900"/>
          <p14:tracePt t="12911" x="2381250" y="2495550"/>
          <p14:tracePt t="13103" x="2374900" y="2495550"/>
          <p14:tracePt t="14345" x="2406650" y="2495550"/>
          <p14:tracePt t="14374" x="2552700" y="2495550"/>
          <p14:tracePt t="14418" x="2635250" y="2495550"/>
          <p14:tracePt t="14449" x="2698750" y="2495550"/>
          <p14:tracePt t="14466" x="2762250" y="2495550"/>
          <p14:tracePt t="14499" x="2825750" y="2495550"/>
          <p14:tracePt t="14530" x="2838450" y="2495550"/>
          <p14:tracePt t="14910" x="2851150" y="2495550"/>
          <p14:tracePt t="14942" x="2984500" y="2495550"/>
          <p14:tracePt t="14972" x="3092450" y="2495550"/>
          <p14:tracePt t="14987" x="3136900" y="2495550"/>
          <p14:tracePt t="15019" x="3219450" y="2495550"/>
          <p14:tracePt t="15051" x="3257550" y="2495550"/>
          <p14:tracePt t="15097" x="3282950" y="2495550"/>
          <p14:tracePt t="15126" x="3333750" y="2495550"/>
          <p14:tracePt t="15156" x="3390900" y="2508250"/>
          <p14:tracePt t="15198" x="3492500" y="2508250"/>
          <p14:tracePt t="15213" x="3517900" y="2508250"/>
          <p14:tracePt t="15243" x="3549650" y="2508250"/>
          <p14:tracePt t="15274" x="3587750" y="2508250"/>
          <p14:tracePt t="15308" x="3600450" y="2501900"/>
          <p14:tracePt t="15367" x="3619500" y="2495550"/>
          <p14:tracePt t="15397" x="3695700" y="2476500"/>
          <p14:tracePt t="15427" x="3714750" y="2476500"/>
          <p14:tracePt t="16542" x="3746500" y="2647950"/>
          <p14:tracePt t="16558" x="3746500" y="2736850"/>
          <p14:tracePt t="16596" x="3759200" y="2984500"/>
          <p14:tracePt t="16613" x="3759200" y="3060700"/>
          <p14:tracePt t="16648" x="3740150" y="3251200"/>
          <p14:tracePt t="16664" x="3721100" y="3321050"/>
          <p14:tracePt t="16701" x="3689350" y="3429000"/>
          <p14:tracePt t="16751" x="3676650" y="3663950"/>
          <p14:tracePt t="16790" x="3651250" y="3987800"/>
          <p14:tracePt t="16806" x="3651250" y="4102100"/>
          <p14:tracePt t="16845" x="3651250" y="4318000"/>
          <p14:tracePt t="16883" x="3683000" y="4514850"/>
          <p14:tracePt t="16900" x="3708400" y="4591050"/>
          <p14:tracePt t="16934" x="3759200" y="4737100"/>
          <p14:tracePt t="16970" x="3822700" y="4857750"/>
          <p14:tracePt t="17003" x="3886200" y="4953000"/>
          <p14:tracePt t="17018" x="3898900" y="4972050"/>
          <p14:tracePt t="17048" x="3924300" y="5003800"/>
          <p14:tracePt t="17080" x="3981450" y="5099050"/>
          <p14:tracePt t="17095" x="3994150" y="5143500"/>
          <p14:tracePt t="17127" x="4057650" y="5283200"/>
          <p14:tracePt t="17141" x="4089400" y="5397500"/>
          <p14:tracePt t="17157" x="4108450" y="5429250"/>
          <p14:tracePt t="17187" x="4127500" y="5537200"/>
          <p14:tracePt t="17231" x="4146550" y="5689600"/>
          <p14:tracePt t="17261" x="4178300" y="5784850"/>
          <p14:tracePt t="17291" x="4210050" y="5861050"/>
          <p14:tracePt t="17320" x="4241800" y="5937250"/>
          <p14:tracePt t="17350" x="4273550" y="6000750"/>
          <p14:tracePt t="17380" x="4305300" y="6083300"/>
          <p14:tracePt t="17410" x="4330700" y="6140450"/>
          <p14:tracePt t="17425" x="4337050" y="6159500"/>
          <p14:tracePt t="17457" x="4343400" y="6191250"/>
          <p14:tracePt t="17488" x="4362450" y="6191250"/>
          <p14:tracePt t="17516" x="4400550" y="6172200"/>
          <p14:tracePt t="17548" x="4432300" y="6096000"/>
          <p14:tracePt t="17578" x="4445000" y="6032500"/>
          <p14:tracePt t="17594" x="4445000" y="6013450"/>
          <p14:tracePt t="17625" x="4445000" y="5981700"/>
          <p14:tracePt t="17655" x="4445000" y="5949950"/>
          <p14:tracePt t="17700" x="4445000" y="5918200"/>
          <p14:tracePt t="17775" x="4445000" y="5905500"/>
          <p14:tracePt t="17833" x="4438650" y="5905500"/>
          <p14:tracePt t="18158" x="4438650" y="5899150"/>
          <p14:tracePt t="18273" x="4438650" y="5892800"/>
          <p14:tracePt t="18495" x="4445000" y="5886450"/>
          <p14:tracePt t="18673" x="4457700" y="5886450"/>
          <p14:tracePt t="18749" x="4464050" y="5873750"/>
          <p14:tracePt t="18781" x="4470400" y="5867400"/>
          <p14:tracePt t="18884" x="4476750" y="5861050"/>
          <p14:tracePt t="18900" x="4489450" y="5861050"/>
          <p14:tracePt t="19776" x="4533900" y="5829300"/>
          <p14:tracePt t="19805" x="4565650" y="5803900"/>
          <p14:tracePt t="19839" x="4584700" y="5791200"/>
          <p14:tracePt t="19914" x="4584700" y="5778500"/>
          <p14:tracePt t="19946" x="4616450" y="5715000"/>
          <p14:tracePt t="19978" x="4635500" y="5607050"/>
          <p14:tracePt t="20009" x="4660900" y="5448300"/>
          <p14:tracePt t="20024" x="4660900" y="5314950"/>
          <p14:tracePt t="20055" x="4660900" y="5010150"/>
          <p14:tracePt t="20071" x="4635500" y="4883150"/>
          <p14:tracePt t="20101" x="4533900" y="4660900"/>
          <p14:tracePt t="20130" x="4438650" y="4565650"/>
          <p14:tracePt t="20145" x="4387850" y="4533900"/>
          <p14:tracePt t="20176" x="4260850" y="4489450"/>
          <p14:tracePt t="20190" x="4165600" y="4438650"/>
          <p14:tracePt t="20221" x="3962400" y="4362450"/>
          <p14:tracePt t="20250" x="3841750" y="4311650"/>
          <p14:tracePt t="20280" x="3746500" y="4273550"/>
          <p14:tracePt t="20324" x="3651250" y="4254500"/>
          <p14:tracePt t="20356" x="3568700" y="4254500"/>
          <p14:tracePt t="20399" x="3460750" y="4254500"/>
          <p14:tracePt t="20414" x="3403600" y="4254500"/>
          <p14:tracePt t="20444" x="3314700" y="4254500"/>
          <p14:tracePt t="20474" x="3251200" y="4254500"/>
          <p14:tracePt t="20488" x="3200400" y="4254500"/>
          <p14:tracePt t="20517" x="3136900" y="4254500"/>
          <p14:tracePt t="20530" x="3117850" y="4248150"/>
          <p14:tracePt t="20603" x="3111500" y="4248150"/>
          <p14:tracePt t="20649" x="3105150" y="4248150"/>
          <p14:tracePt t="20680" x="3092450" y="4248150"/>
          <p14:tracePt t="20790" x="3054350" y="4248150"/>
          <p14:tracePt t="20807" x="3016250" y="4248150"/>
          <p14:tracePt t="20838" x="2959100" y="4260850"/>
          <p14:tracePt t="20853" x="2933700" y="4260850"/>
          <p14:tracePt t="20883" x="2901950" y="4267200"/>
          <p14:tracePt t="20898" x="2889250" y="4273550"/>
          <p14:tracePt t="20929" x="2857500" y="4273550"/>
          <p14:tracePt t="20944" x="2851150" y="4286250"/>
          <p14:tracePt t="20974" x="2825750" y="4286250"/>
          <p14:tracePt t="21005" x="2806700" y="4279900"/>
          <p14:tracePt t="21036" x="2800350" y="4279900"/>
          <p14:tracePt t="23597" x="2844800" y="4241800"/>
          <p14:tracePt t="23628" x="3048000" y="4114800"/>
          <p14:tracePt t="23659" x="3092450" y="4108450"/>
          <p14:tracePt t="24411" x="3105150" y="4108450"/>
          <p14:tracePt t="24440" x="3143250" y="4089400"/>
          <p14:tracePt t="24456" x="3168650" y="4083050"/>
          <p14:tracePt t="24486" x="3194050" y="4076700"/>
          <p14:tracePt t="24572" x="3200400" y="4076700"/>
          <p14:tracePt t="24603" x="3206750" y="4064000"/>
          <p14:tracePt t="24838" x="3206750" y="4095750"/>
          <p14:tracePt t="24899" x="3206750" y="4102100"/>
          <p14:tracePt t="24946" x="3225800" y="4114800"/>
          <p14:tracePt t="24962" x="3251200" y="4127500"/>
          <p14:tracePt t="24978" x="3282950" y="4127500"/>
          <p14:tracePt t="25009" x="3365500" y="4127500"/>
          <p14:tracePt t="25040" x="3409950" y="4133850"/>
          <p14:tracePt t="25056" x="3416300" y="4133850"/>
          <p14:tracePt t="25101" x="3448050" y="4127500"/>
          <p14:tracePt t="25116" x="3460750" y="4127500"/>
          <p14:tracePt t="25147" x="3473450" y="4127500"/>
          <p14:tracePt t="25252" x="3429000" y="4133850"/>
          <p14:tracePt t="25268" x="3397250" y="4140200"/>
          <p14:tracePt t="25298" x="3371850" y="4171950"/>
          <p14:tracePt t="25328" x="3390900" y="4191000"/>
          <p14:tracePt t="25360" x="3429000" y="4191000"/>
          <p14:tracePt t="25392" x="3460750" y="4171950"/>
          <p14:tracePt t="25423" x="3460750" y="4121150"/>
          <p14:tracePt t="25455" x="3441700" y="4095750"/>
          <p14:tracePt t="25501" x="3409950" y="4133850"/>
          <p14:tracePt t="25531" x="3371850" y="4159250"/>
          <p14:tracePt t="25574" x="3327400" y="4165600"/>
          <p14:tracePt t="25613" x="3295650" y="4171950"/>
          <p14:tracePt t="25628" x="3282950" y="4171950"/>
          <p14:tracePt t="25661" x="3251200" y="4171950"/>
          <p14:tracePt t="25692" x="3187700" y="4171950"/>
          <p14:tracePt t="25725" x="3111500" y="4159250"/>
          <p14:tracePt t="25759" x="3079750" y="4152900"/>
          <p14:tracePt t="25790" x="3022600" y="4152900"/>
          <p14:tracePt t="25806" x="2990850" y="4152900"/>
          <p14:tracePt t="25838" x="2959100" y="4152900"/>
          <p14:tracePt t="25883" x="2952750" y="4152900"/>
          <p14:tracePt t="25913" x="2946400" y="4152900"/>
          <p14:tracePt t="25928" x="2933700" y="4152900"/>
          <p14:tracePt t="25957" x="2921000" y="4152900"/>
          <p14:tracePt t="25972" x="2914650" y="4152900"/>
          <p14:tracePt t="26003" x="2882900" y="4152900"/>
          <p14:tracePt t="26018" x="2870200" y="4152900"/>
          <p14:tracePt t="26051" x="2857500" y="4152900"/>
          <p14:tracePt t="26082" x="2851150" y="4152900"/>
          <p14:tracePt t="26249" x="2838450" y="4159250"/>
          <p14:tracePt t="26295" x="2806700" y="4165600"/>
          <p14:tracePt t="26340" x="2774950" y="4171950"/>
          <p14:tracePt t="26361" x="2768600" y="4171950"/>
          <p14:tracePt t="26455" x="2755900" y="4178300"/>
          <p14:tracePt t="26653" x="2762250" y="4191000"/>
          <p14:tracePt t="26803" x="2787650" y="4191000"/>
          <p14:tracePt t="26819" x="2819400" y="4184650"/>
          <p14:tracePt t="26851" x="2876550" y="4184650"/>
          <p14:tracePt t="26883" x="2971800" y="4191000"/>
          <p14:tracePt t="26899" x="3035300" y="4197350"/>
          <p14:tracePt t="26931" x="3270250" y="4222750"/>
          <p14:tracePt t="26962" x="3517900" y="4260850"/>
          <p14:tracePt t="26993" x="3822700" y="4305300"/>
          <p14:tracePt t="27025" x="4171950" y="4387850"/>
          <p14:tracePt t="27058" x="4667250" y="4508500"/>
          <p14:tracePt t="27090" x="4933950" y="4578350"/>
          <p14:tracePt t="27122" x="5162550" y="4667250"/>
          <p14:tracePt t="27153" x="5378450" y="4730750"/>
          <p14:tracePt t="27169" x="5441950" y="4743450"/>
          <p14:tracePt t="27186" x="5511800" y="4743450"/>
          <p14:tracePt t="27231" x="5676900" y="4730750"/>
          <p14:tracePt t="27279" x="5949950" y="4724400"/>
          <p14:tracePt t="27341" x="6248400" y="4724400"/>
          <p14:tracePt t="27374" x="6311900" y="4718050"/>
          <p14:tracePt t="27406" x="6337300" y="4711700"/>
          <p14:tracePt t="27453" x="6381750" y="4699000"/>
          <p14:tracePt t="27485" x="6438900" y="4667250"/>
          <p14:tracePt t="27515" x="6445250" y="4654550"/>
          <p14:tracePt t="27545" x="6457950" y="4648200"/>
          <p14:tracePt t="27589" x="6470650" y="4622800"/>
          <p14:tracePt t="27620" x="6489700" y="4597400"/>
          <p14:tracePt t="27652" x="6502400" y="4584700"/>
          <p14:tracePt t="27668" x="6508750" y="4622800"/>
          <p14:tracePt t="27686" x="6508750" y="4641850"/>
          <p14:tracePt t="27968" x="6508750" y="4616450"/>
          <p14:tracePt t="27999" x="6521450" y="4591050"/>
          <p14:tracePt t="28031" x="6521450" y="4572000"/>
          <p14:tracePt t="28061" x="6515100" y="4527550"/>
          <p14:tracePt t="28106" x="6508750" y="4470400"/>
          <p14:tracePt t="28121" x="6508750" y="4457700"/>
          <p14:tracePt t="28297" x="6508750" y="4445000"/>
          <p14:tracePt t="28974" x="6527800" y="4457700"/>
          <p14:tracePt t="29146" x="6502400" y="4457700"/>
          <p14:tracePt t="29177" x="6451600" y="4273550"/>
          <p14:tracePt t="29193" x="6413500" y="4076700"/>
          <p14:tracePt t="29224" x="6299200" y="3549650"/>
          <p14:tracePt t="29253" x="6165850" y="3079750"/>
          <p14:tracePt t="29270" x="6102350" y="2882900"/>
          <p14:tracePt t="29302" x="6070600" y="2679700"/>
          <p14:tracePt t="29317" x="6070600" y="2622550"/>
          <p14:tracePt t="29349" x="6070600" y="2565400"/>
          <p14:tracePt t="29382" x="6070600" y="2527300"/>
          <p14:tracePt t="29416" x="6070600" y="2520950"/>
          <p14:tracePt t="29449" x="6070600" y="2476500"/>
          <p14:tracePt t="29469" x="6076950" y="2438400"/>
          <p14:tracePt t="29500" x="6076950" y="2374900"/>
          <p14:tracePt t="29532" x="6076950" y="2349500"/>
          <p14:tracePt t="29682" x="6076950" y="2355850"/>
          <p14:tracePt t="29730" x="6076950" y="2381250"/>
          <p14:tracePt t="29763" x="6089650" y="2400300"/>
          <p14:tracePt t="29782" x="6096000" y="2400300"/>
          <p14:tracePt t="29964" x="6108700" y="2413000"/>
          <p14:tracePt t="29980" x="6115050" y="2413000"/>
          <p14:tracePt t="30012" x="6146800" y="2413000"/>
          <p14:tracePt t="30059" x="6203950" y="2419350"/>
          <p14:tracePt t="30103" x="6203950" y="2425700"/>
          <p14:tracePt t="30119" x="6216650" y="2432050"/>
          <p14:tracePt t="30150" x="6223000" y="2451100"/>
          <p14:tracePt t="30181" x="6235700" y="2457450"/>
          <p14:tracePt t="30571" x="6235700" y="2463800"/>
          <p14:tracePt t="30633" x="6235700" y="2482850"/>
          <p14:tracePt t="30648" x="6235700" y="2495550"/>
          <p14:tracePt t="30680" x="6235700" y="2508250"/>
          <p14:tracePt t="30697" x="6229350" y="2508250"/>
          <p14:tracePt t="30730" x="6229350" y="2514600"/>
          <p14:tracePt t="30837" x="6229350" y="2520950"/>
          <p14:tracePt t="30869" x="6229350" y="2540000"/>
          <p14:tracePt t="30901" x="6229350" y="2552700"/>
          <p14:tracePt t="30932" x="6229350" y="2559050"/>
          <p14:tracePt t="31155" x="6235700" y="2559050"/>
          <p14:tracePt t="31202" x="6242050" y="2559050"/>
          <p14:tracePt t="31234" x="6254750" y="2559050"/>
          <p14:tracePt t="31249" x="6267450" y="2559050"/>
          <p14:tracePt t="31281" x="6318250" y="2559050"/>
          <p14:tracePt t="31313" x="6343650" y="2559050"/>
          <p14:tracePt t="31387" x="6381750" y="2571750"/>
          <p14:tracePt t="31404" x="6400800" y="2578100"/>
          <p14:tracePt t="31449" x="6457950" y="2584450"/>
          <p14:tracePt t="31465" x="6470650" y="2584450"/>
          <p14:tracePt t="31511" x="6527800" y="2584450"/>
          <p14:tracePt t="31526" x="6534150" y="2584450"/>
          <p14:tracePt t="31557" x="6540500" y="2584450"/>
          <p14:tracePt t="31792" x="6553200" y="2584450"/>
          <p14:tracePt t="31822" x="6565900" y="2584450"/>
          <p14:tracePt t="31885" x="6604000" y="2584450"/>
          <p14:tracePt t="31900" x="6623050" y="2584450"/>
          <p14:tracePt t="31931" x="6654800" y="2584450"/>
          <p14:tracePt t="31947" x="6667500" y="2584450"/>
          <p14:tracePt t="31980" x="6711950" y="2584450"/>
          <p14:tracePt t="31997" x="6718300" y="2584450"/>
          <p14:tracePt t="32045" x="6731000" y="2584450"/>
          <p14:tracePt t="32062" x="6750050" y="2584450"/>
          <p14:tracePt t="32098" x="6775450" y="2584450"/>
          <p14:tracePt t="32115" x="6781800" y="2584450"/>
          <p14:tracePt t="32150" x="6794500" y="2584450"/>
          <p14:tracePt t="32167" x="6794500" y="2590800"/>
          <p14:tracePt t="32219" x="6807200" y="2590800"/>
          <p14:tracePt t="32264" x="6819900" y="2603500"/>
          <p14:tracePt t="32296" x="6826250" y="2609850"/>
          <p14:tracePt t="32340" x="6838950" y="2616200"/>
          <p14:tracePt t="32384" x="6845300" y="2616200"/>
          <p14:tracePt t="32434" x="6858000" y="2616200"/>
          <p14:tracePt t="32485" x="6858000" y="2622550"/>
          <p14:tracePt t="32500" x="6870700" y="2622550"/>
          <p14:tracePt t="32530" x="6877050" y="2622550"/>
          <p14:tracePt t="32576" x="6883400" y="2622550"/>
          <p14:tracePt t="32635" x="6889750" y="2622550"/>
          <p14:tracePt t="32650" x="6902450" y="2622550"/>
          <p14:tracePt t="32681" x="6915150" y="2622550"/>
          <p14:tracePt t="32732" x="6921500" y="2622550"/>
          <p14:tracePt t="33137" x="6934200" y="2622550"/>
          <p14:tracePt t="33170" x="6953250" y="2622550"/>
          <p14:tracePt t="33187" x="6985000" y="2622550"/>
          <p14:tracePt t="33219" x="7016750" y="2622550"/>
          <p14:tracePt t="33252" x="7035800" y="2622550"/>
          <p14:tracePt t="33284" x="7042150" y="2622550"/>
          <p14:tracePt t="33413" x="7048500" y="2622550"/>
          <p14:tracePt t="33610" x="7067550" y="2622550"/>
          <p14:tracePt t="33659" x="7073900" y="2622550"/>
          <p14:tracePt t="33742" x="7080250" y="2622550"/>
          <p14:tracePt t="33757" x="7092950" y="2622550"/>
          <p14:tracePt t="33919" x="7099300" y="2622550"/>
          <p14:tracePt t="33997" x="7124700" y="2622550"/>
          <p14:tracePt t="34059" x="7131050" y="2622550"/>
          <p14:tracePt t="34103" x="7137400" y="2622550"/>
          <p14:tracePt t="34149" x="7143750" y="2622550"/>
          <p14:tracePt t="34202" x="7156450" y="2635250"/>
          <p14:tracePt t="34234" x="7162800" y="2654300"/>
          <p14:tracePt t="34266" x="7175500" y="2673350"/>
          <p14:tracePt t="34324" x="7175500" y="2679700"/>
          <p14:tracePt t="34411" x="7207250" y="2698750"/>
          <p14:tracePt t="34444" x="7239000" y="2711450"/>
          <p14:tracePt t="34477" x="7264400" y="2736850"/>
          <p14:tracePt t="34492" x="7283450" y="2749550"/>
          <p14:tracePt t="34524" x="7289800" y="2762250"/>
          <p14:tracePt t="34600" x="7289800" y="2768600"/>
          <p14:tracePt t="34631" x="7296150" y="2781300"/>
          <p14:tracePt t="34697" x="7296150" y="2794000"/>
          <p14:tracePt t="34845" x="7302500" y="2794000"/>
          <p14:tracePt t="34877" x="7315200" y="2794000"/>
          <p14:tracePt t="34908" x="7321550" y="2800350"/>
          <p14:tracePt t="34924" x="7327900" y="2800350"/>
          <p14:tracePt t="34954" x="7334250" y="2800350"/>
          <p14:tracePt t="35000" x="7359650" y="2800350"/>
          <p14:tracePt t="35031" x="7378700" y="2800350"/>
          <p14:tracePt t="35062" x="7385050" y="2800350"/>
          <p14:tracePt t="35110" x="7416800" y="2800350"/>
          <p14:tracePt t="35124" x="7429500" y="2800350"/>
          <p14:tracePt t="35200" x="7442200" y="2800350"/>
          <p14:tracePt t="35249" x="7442200" y="2813050"/>
          <p14:tracePt t="35280" x="7448550" y="2832100"/>
          <p14:tracePt t="35312" x="7454900" y="2838450"/>
          <p14:tracePt t="35359" x="7461250" y="2838450"/>
          <p14:tracePt t="35391" x="7461250" y="2844800"/>
          <p14:tracePt t="35464" x="7461250" y="2857500"/>
          <p14:tracePt t="35494" x="7461250" y="2870200"/>
          <p14:tracePt t="35597" x="7493000" y="2921000"/>
          <p14:tracePt t="35612" x="7524750" y="2940050"/>
          <p14:tracePt t="35643" x="7581900" y="2997200"/>
          <p14:tracePt t="35658" x="7645400" y="3060700"/>
          <p14:tracePt t="35690" x="7683500" y="3117850"/>
          <p14:tracePt t="37900" x="7696200" y="3117850"/>
          <p14:tracePt t="37931" x="7696200" y="3111500"/>
          <p14:tracePt t="38071" x="7702550" y="3105150"/>
          <p14:tracePt t="38177" x="7702550" y="3098800"/>
          <p14:tracePt t="38241" x="7708900" y="3098800"/>
          <p14:tracePt t="38289" x="7708900" y="3092450"/>
          <p14:tracePt t="38305" x="7715250" y="3092450"/>
          <p14:tracePt t="38663" x="7715250" y="3079750"/>
          <p14:tracePt t="38725" x="7727950" y="3079750"/>
          <p14:tracePt t="39440" x="7651750" y="3098800"/>
          <p14:tracePt t="39455" x="7620000" y="3098800"/>
          <p14:tracePt t="39475" x="7594600" y="3117850"/>
          <p14:tracePt t="39508" x="7537450" y="3124200"/>
          <p14:tracePt t="39524" x="7524750" y="3130550"/>
          <p14:tracePt t="39558" x="7461250" y="3143250"/>
          <p14:tracePt t="39573" x="7429500" y="3143250"/>
          <p14:tracePt t="39609" x="7397750" y="3143250"/>
          <p14:tracePt t="39659" x="7346950" y="3149600"/>
          <p14:tracePt t="39675" x="7327900" y="3155950"/>
          <p14:tracePt t="39696" x="7296150" y="3155950"/>
          <p14:tracePt t="39712" x="7277100" y="3155950"/>
          <p14:tracePt t="39750" x="7232650" y="3155950"/>
          <p14:tracePt t="39765" x="7219950" y="3155950"/>
          <p14:tracePt t="39798" x="7188200" y="3155950"/>
          <p14:tracePt t="39812" x="7175500" y="3155950"/>
          <p14:tracePt t="39856" x="7156450" y="3155950"/>
          <p14:tracePt t="39901" x="7150100" y="3143250"/>
          <p14:tracePt t="39989" x="7143750" y="3143250"/>
          <p14:tracePt t="40048" x="7137400" y="3143250"/>
          <p14:tracePt t="40093" x="7124700" y="3149600"/>
          <p14:tracePt t="40137" x="7118350" y="3155950"/>
          <p14:tracePt t="40256" x="7118350" y="3175000"/>
          <p14:tracePt t="40270" x="7112000" y="3175000"/>
          <p14:tracePt t="40303" x="7112000" y="3181350"/>
          <p14:tracePt t="40333" x="7112000" y="3187700"/>
          <p14:tracePt t="40363" x="7105650" y="3206750"/>
          <p14:tracePt t="40393" x="7092950" y="3213100"/>
          <p14:tracePt t="40664" x="7092950" y="3219450"/>
          <p14:tracePt t="40694" x="7092950" y="3238500"/>
          <p14:tracePt t="40727" x="7092950" y="3244850"/>
          <p14:tracePt t="40742" x="7092950" y="3251200"/>
          <p14:tracePt t="40806" x="7092950" y="3270250"/>
          <p14:tracePt t="40820" x="7092950" y="3276600"/>
          <p14:tracePt t="40852" x="7092950" y="3282950"/>
          <p14:tracePt t="40897" x="7092950" y="3289300"/>
          <p14:tracePt t="40943" x="7092950" y="3314700"/>
          <p14:tracePt t="40958" x="7092950" y="3321050"/>
          <p14:tracePt t="41001" x="7092950" y="3333750"/>
          <p14:tracePt t="41558" x="7105650" y="3333750"/>
          <p14:tracePt t="41604" x="7112000" y="3340100"/>
          <p14:tracePt t="41649" x="7131050" y="3340100"/>
          <p14:tracePt t="41692" x="7137400" y="3340100"/>
          <p14:tracePt t="41738" x="7156450" y="3340100"/>
          <p14:tracePt t="41768" x="7162800" y="3340100"/>
          <p14:tracePt t="42074" x="7169150" y="3340100"/>
          <p14:tracePt t="42191" x="7207250" y="3346450"/>
          <p14:tracePt t="42236" x="7226300" y="3346450"/>
          <p14:tracePt t="42280" x="7258050" y="3352800"/>
          <p14:tracePt t="42311" x="7289800" y="3371850"/>
          <p14:tracePt t="42327" x="7296150" y="3371850"/>
          <p14:tracePt t="42359" x="7302500" y="3378200"/>
          <p14:tracePt t="42391" x="7315200" y="3384550"/>
          <p14:tracePt t="42423" x="7321550" y="340360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8677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Single-Structured Sparsity of Cascaded Channel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property for cascaded channel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BS and RIS are usually deployed in the high tower and the roof of the building, based on which there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 few </a:t>
            </a:r>
            <a:r>
              <a:rPr lang="en-US" altLang="zh-CN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scatterers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between the BS and RIS.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Taking the channel between the BS and the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element of the RIS as an example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5A17966-4877-4B25-985D-D00656E5B0A7}"/>
              </a:ext>
            </a:extLst>
          </p:cNvPr>
          <p:cNvGrpSpPr/>
          <p:nvPr/>
        </p:nvGrpSpPr>
        <p:grpSpPr>
          <a:xfrm>
            <a:off x="604008" y="3521783"/>
            <a:ext cx="3288485" cy="1963506"/>
            <a:chOff x="4155311" y="3634275"/>
            <a:chExt cx="4796485" cy="2812824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7BC6110-A405-443D-A0FA-2896DE106A33}"/>
                </a:ext>
              </a:extLst>
            </p:cNvPr>
            <p:cNvSpPr/>
            <p:nvPr/>
          </p:nvSpPr>
          <p:spPr>
            <a:xfrm>
              <a:off x="4155311" y="3873109"/>
              <a:ext cx="4796485" cy="257399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56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13E31CCF-D27C-40A6-A6C0-B56304BD1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42988" l="0" r="1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414" b="57683"/>
            <a:stretch/>
          </p:blipFill>
          <p:spPr>
            <a:xfrm>
              <a:off x="7374057" y="4147050"/>
              <a:ext cx="1006078" cy="129245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AFA33FF6-7D4E-4C7B-B2ED-14DF93D54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7213" y="4309211"/>
              <a:ext cx="1822340" cy="1904726"/>
            </a:xfrm>
            <a:prstGeom prst="rect">
              <a:avLst/>
            </a:prstGeom>
          </p:spPr>
        </p:pic>
        <p:graphicFrame>
          <p:nvGraphicFramePr>
            <p:cNvPr id="43" name="对象 42">
              <a:extLst>
                <a:ext uri="{FF2B5EF4-FFF2-40B4-BE49-F238E27FC236}">
                  <a16:creationId xmlns:a16="http://schemas.microsoft.com/office/drawing/2014/main" id="{A93ACECD-5618-4BC1-885D-E396915C7CEE}"/>
                </a:ext>
              </a:extLst>
            </p:cNvPr>
            <p:cNvGraphicFramePr/>
            <p:nvPr/>
          </p:nvGraphicFramePr>
          <p:xfrm>
            <a:off x="5683189" y="3832682"/>
            <a:ext cx="504703" cy="81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7" imgW="1324037" imgH="2619499" progId="Visio.Drawing.11">
                    <p:embed/>
                  </p:oleObj>
                </mc:Choice>
                <mc:Fallback>
                  <p:oleObj name="Visio" r:id="rId7" imgW="1324037" imgH="2619499" progId="Visio.Drawing.11">
                    <p:embed/>
                    <p:pic>
                      <p:nvPicPr>
                        <p:cNvPr id="25" name="对象 24">
                          <a:extLst>
                            <a:ext uri="{FF2B5EF4-FFF2-40B4-BE49-F238E27FC236}">
                              <a16:creationId xmlns:a16="http://schemas.microsoft.com/office/drawing/2014/main" id="{EAC6F12A-372B-420D-9A4A-945041C561E6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3189" y="3832682"/>
                          <a:ext cx="504703" cy="81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52B96FA3-1FBB-4620-94E1-EB7E00A2A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58924" y="5168077"/>
              <a:ext cx="469343" cy="469343"/>
            </a:xfrm>
            <a:prstGeom prst="rect">
              <a:avLst/>
            </a:prstGeom>
          </p:spPr>
        </p:pic>
        <p:pic>
          <p:nvPicPr>
            <p:cNvPr id="45" name="Picture 723">
              <a:extLst>
                <a:ext uri="{FF2B5EF4-FFF2-40B4-BE49-F238E27FC236}">
                  <a16:creationId xmlns:a16="http://schemas.microsoft.com/office/drawing/2014/main" id="{5F7C369D-CC65-47F6-8E39-94CA0E103EB4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7697150" y="5786655"/>
              <a:ext cx="164197" cy="279571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3A6A209B-30F4-44FB-B327-4C7F39F92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95406" y="5730200"/>
              <a:ext cx="485560" cy="485560"/>
            </a:xfrm>
            <a:prstGeom prst="rect">
              <a:avLst/>
            </a:prstGeom>
          </p:spPr>
        </p:pic>
        <p:pic>
          <p:nvPicPr>
            <p:cNvPr id="47" name="Picture 723">
              <a:extLst>
                <a:ext uri="{FF2B5EF4-FFF2-40B4-BE49-F238E27FC236}">
                  <a16:creationId xmlns:a16="http://schemas.microsoft.com/office/drawing/2014/main" id="{73B54DB4-099F-41B5-92C1-211E0A96E24E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4997181" y="5114484"/>
              <a:ext cx="164197" cy="279571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8A9552B2-32DC-42B6-B4BE-05E15FACFB46}"/>
                </a:ext>
              </a:extLst>
            </p:cNvPr>
            <p:cNvGrpSpPr/>
            <p:nvPr/>
          </p:nvGrpSpPr>
          <p:grpSpPr>
            <a:xfrm>
              <a:off x="7473628" y="4291185"/>
              <a:ext cx="447451" cy="539871"/>
              <a:chOff x="6733725" y="1958920"/>
              <a:chExt cx="447451" cy="539871"/>
            </a:xfrm>
          </p:grpSpPr>
          <p:sp>
            <p:nvSpPr>
              <p:cNvPr id="110" name="平行四边形 109">
                <a:extLst>
                  <a:ext uri="{FF2B5EF4-FFF2-40B4-BE49-F238E27FC236}">
                    <a16:creationId xmlns:a16="http://schemas.microsoft.com/office/drawing/2014/main" id="{DC929963-3115-4CFE-983A-502DC5B0D68F}"/>
                  </a:ext>
                </a:extLst>
              </p:cNvPr>
              <p:cNvSpPr/>
              <p:nvPr/>
            </p:nvSpPr>
            <p:spPr>
              <a:xfrm rot="16200000">
                <a:off x="6687515" y="2005130"/>
                <a:ext cx="539871" cy="447451"/>
              </a:xfrm>
              <a:prstGeom prst="parallelogram">
                <a:avLst>
                  <a:gd name="adj" fmla="val 3796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平行四边形 110">
                <a:extLst>
                  <a:ext uri="{FF2B5EF4-FFF2-40B4-BE49-F238E27FC236}">
                    <a16:creationId xmlns:a16="http://schemas.microsoft.com/office/drawing/2014/main" id="{4801EE88-B588-45FE-92D5-F6E8ADC07F6A}"/>
                  </a:ext>
                </a:extLst>
              </p:cNvPr>
              <p:cNvSpPr/>
              <p:nvPr/>
            </p:nvSpPr>
            <p:spPr>
              <a:xfrm rot="16200000">
                <a:off x="6752562" y="2015825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平行四边形 111">
                <a:extLst>
                  <a:ext uri="{FF2B5EF4-FFF2-40B4-BE49-F238E27FC236}">
                    <a16:creationId xmlns:a16="http://schemas.microsoft.com/office/drawing/2014/main" id="{5F0717E4-CEBE-496D-8009-37EEA20F3797}"/>
                  </a:ext>
                </a:extLst>
              </p:cNvPr>
              <p:cNvSpPr/>
              <p:nvPr/>
            </p:nvSpPr>
            <p:spPr>
              <a:xfrm rot="16200000">
                <a:off x="6833163" y="2046397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平行四边形 112">
                <a:extLst>
                  <a:ext uri="{FF2B5EF4-FFF2-40B4-BE49-F238E27FC236}">
                    <a16:creationId xmlns:a16="http://schemas.microsoft.com/office/drawing/2014/main" id="{5B3FACBD-AD3B-4B3A-BCB7-9A88B7B16493}"/>
                  </a:ext>
                </a:extLst>
              </p:cNvPr>
              <p:cNvSpPr/>
              <p:nvPr/>
            </p:nvSpPr>
            <p:spPr>
              <a:xfrm rot="16200000">
                <a:off x="6914334" y="2075519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平行四边形 113">
                <a:extLst>
                  <a:ext uri="{FF2B5EF4-FFF2-40B4-BE49-F238E27FC236}">
                    <a16:creationId xmlns:a16="http://schemas.microsoft.com/office/drawing/2014/main" id="{ADE6570F-CF90-4A24-A67E-E431358BED4A}"/>
                  </a:ext>
                </a:extLst>
              </p:cNvPr>
              <p:cNvSpPr/>
              <p:nvPr/>
            </p:nvSpPr>
            <p:spPr>
              <a:xfrm rot="16200000">
                <a:off x="6994934" y="2106091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平行四边形 114">
                <a:extLst>
                  <a:ext uri="{FF2B5EF4-FFF2-40B4-BE49-F238E27FC236}">
                    <a16:creationId xmlns:a16="http://schemas.microsoft.com/office/drawing/2014/main" id="{44C6369D-B642-4DBA-B529-C0A37E2025D1}"/>
                  </a:ext>
                </a:extLst>
              </p:cNvPr>
              <p:cNvSpPr/>
              <p:nvPr/>
            </p:nvSpPr>
            <p:spPr>
              <a:xfrm rot="16200000">
                <a:off x="7075315" y="2136598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平行四边形 115">
                <a:extLst>
                  <a:ext uri="{FF2B5EF4-FFF2-40B4-BE49-F238E27FC236}">
                    <a16:creationId xmlns:a16="http://schemas.microsoft.com/office/drawing/2014/main" id="{A37BC246-12FF-40CD-B88C-AF1AA3D5DE5A}"/>
                  </a:ext>
                </a:extLst>
              </p:cNvPr>
              <p:cNvSpPr/>
              <p:nvPr/>
            </p:nvSpPr>
            <p:spPr>
              <a:xfrm rot="16200000">
                <a:off x="6752562" y="2099612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平行四边形 116">
                <a:extLst>
                  <a:ext uri="{FF2B5EF4-FFF2-40B4-BE49-F238E27FC236}">
                    <a16:creationId xmlns:a16="http://schemas.microsoft.com/office/drawing/2014/main" id="{5E3513C7-64EB-4F9D-BEC5-DB956A2E443A}"/>
                  </a:ext>
                </a:extLst>
              </p:cNvPr>
              <p:cNvSpPr/>
              <p:nvPr/>
            </p:nvSpPr>
            <p:spPr>
              <a:xfrm rot="16200000">
                <a:off x="6833163" y="2130183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平行四边形 117">
                <a:extLst>
                  <a:ext uri="{FF2B5EF4-FFF2-40B4-BE49-F238E27FC236}">
                    <a16:creationId xmlns:a16="http://schemas.microsoft.com/office/drawing/2014/main" id="{16DEA357-9852-45DD-81B4-25A52F17EA86}"/>
                  </a:ext>
                </a:extLst>
              </p:cNvPr>
              <p:cNvSpPr/>
              <p:nvPr/>
            </p:nvSpPr>
            <p:spPr>
              <a:xfrm rot="16200000">
                <a:off x="6914334" y="2159306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平行四边形 118">
                <a:extLst>
                  <a:ext uri="{FF2B5EF4-FFF2-40B4-BE49-F238E27FC236}">
                    <a16:creationId xmlns:a16="http://schemas.microsoft.com/office/drawing/2014/main" id="{7E377EE1-ACBB-4BC1-B9A6-CEF630E03F39}"/>
                  </a:ext>
                </a:extLst>
              </p:cNvPr>
              <p:cNvSpPr/>
              <p:nvPr/>
            </p:nvSpPr>
            <p:spPr>
              <a:xfrm rot="16200000">
                <a:off x="6994934" y="2189877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平行四边形 119">
                <a:extLst>
                  <a:ext uri="{FF2B5EF4-FFF2-40B4-BE49-F238E27FC236}">
                    <a16:creationId xmlns:a16="http://schemas.microsoft.com/office/drawing/2014/main" id="{0E260003-0629-4411-A0FD-637FA4EB105E}"/>
                  </a:ext>
                </a:extLst>
              </p:cNvPr>
              <p:cNvSpPr/>
              <p:nvPr/>
            </p:nvSpPr>
            <p:spPr>
              <a:xfrm rot="16200000">
                <a:off x="7075315" y="2220385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平行四边形 120">
                <a:extLst>
                  <a:ext uri="{FF2B5EF4-FFF2-40B4-BE49-F238E27FC236}">
                    <a16:creationId xmlns:a16="http://schemas.microsoft.com/office/drawing/2014/main" id="{EC6740D6-34D9-4B6C-A418-F66D027803FF}"/>
                  </a:ext>
                </a:extLst>
              </p:cNvPr>
              <p:cNvSpPr/>
              <p:nvPr/>
            </p:nvSpPr>
            <p:spPr>
              <a:xfrm rot="16200000">
                <a:off x="6752562" y="2180594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平行四边形 121">
                <a:extLst>
                  <a:ext uri="{FF2B5EF4-FFF2-40B4-BE49-F238E27FC236}">
                    <a16:creationId xmlns:a16="http://schemas.microsoft.com/office/drawing/2014/main" id="{8251B358-E7FA-480F-9CA4-DCCDB15DBDCF}"/>
                  </a:ext>
                </a:extLst>
              </p:cNvPr>
              <p:cNvSpPr/>
              <p:nvPr/>
            </p:nvSpPr>
            <p:spPr>
              <a:xfrm rot="16200000">
                <a:off x="6833163" y="2211166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平行四边形 122">
                <a:extLst>
                  <a:ext uri="{FF2B5EF4-FFF2-40B4-BE49-F238E27FC236}">
                    <a16:creationId xmlns:a16="http://schemas.microsoft.com/office/drawing/2014/main" id="{1543228E-0D24-4565-89D9-025BF93E132D}"/>
                  </a:ext>
                </a:extLst>
              </p:cNvPr>
              <p:cNvSpPr/>
              <p:nvPr/>
            </p:nvSpPr>
            <p:spPr>
              <a:xfrm rot="16200000">
                <a:off x="6914334" y="2240289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平行四边形 123">
                <a:extLst>
                  <a:ext uri="{FF2B5EF4-FFF2-40B4-BE49-F238E27FC236}">
                    <a16:creationId xmlns:a16="http://schemas.microsoft.com/office/drawing/2014/main" id="{0EE1F8A6-5BE5-4193-ABD1-247B6E039EE0}"/>
                  </a:ext>
                </a:extLst>
              </p:cNvPr>
              <p:cNvSpPr/>
              <p:nvPr/>
            </p:nvSpPr>
            <p:spPr>
              <a:xfrm rot="16200000">
                <a:off x="6994934" y="2270860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平行四边形 124">
                <a:extLst>
                  <a:ext uri="{FF2B5EF4-FFF2-40B4-BE49-F238E27FC236}">
                    <a16:creationId xmlns:a16="http://schemas.microsoft.com/office/drawing/2014/main" id="{9C987489-75B7-4ABA-BFCF-3164CA572249}"/>
                  </a:ext>
                </a:extLst>
              </p:cNvPr>
              <p:cNvSpPr/>
              <p:nvPr/>
            </p:nvSpPr>
            <p:spPr>
              <a:xfrm rot="16200000">
                <a:off x="7075315" y="2301368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平行四边形 125">
                <a:extLst>
                  <a:ext uri="{FF2B5EF4-FFF2-40B4-BE49-F238E27FC236}">
                    <a16:creationId xmlns:a16="http://schemas.microsoft.com/office/drawing/2014/main" id="{91DC0F58-63C0-4121-8EF8-56D7D033ECA6}"/>
                  </a:ext>
                </a:extLst>
              </p:cNvPr>
              <p:cNvSpPr/>
              <p:nvPr/>
            </p:nvSpPr>
            <p:spPr>
              <a:xfrm rot="16200000">
                <a:off x="6752562" y="2264381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平行四边形 126">
                <a:extLst>
                  <a:ext uri="{FF2B5EF4-FFF2-40B4-BE49-F238E27FC236}">
                    <a16:creationId xmlns:a16="http://schemas.microsoft.com/office/drawing/2014/main" id="{CB1D1B1C-C289-4913-A95C-BD8240B0B9AC}"/>
                  </a:ext>
                </a:extLst>
              </p:cNvPr>
              <p:cNvSpPr/>
              <p:nvPr/>
            </p:nvSpPr>
            <p:spPr>
              <a:xfrm rot="16200000">
                <a:off x="6833163" y="2294952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平行四边形 127">
                <a:extLst>
                  <a:ext uri="{FF2B5EF4-FFF2-40B4-BE49-F238E27FC236}">
                    <a16:creationId xmlns:a16="http://schemas.microsoft.com/office/drawing/2014/main" id="{32669E16-7F8A-4521-8CB6-4728D43A1B5C}"/>
                  </a:ext>
                </a:extLst>
              </p:cNvPr>
              <p:cNvSpPr/>
              <p:nvPr/>
            </p:nvSpPr>
            <p:spPr>
              <a:xfrm rot="16200000">
                <a:off x="6914334" y="2324075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平行四边形 128">
                <a:extLst>
                  <a:ext uri="{FF2B5EF4-FFF2-40B4-BE49-F238E27FC236}">
                    <a16:creationId xmlns:a16="http://schemas.microsoft.com/office/drawing/2014/main" id="{41DFFB5E-7965-46CA-A20A-A77D8D493AEC}"/>
                  </a:ext>
                </a:extLst>
              </p:cNvPr>
              <p:cNvSpPr/>
              <p:nvPr/>
            </p:nvSpPr>
            <p:spPr>
              <a:xfrm rot="16200000">
                <a:off x="6994934" y="2354646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平行四边形 129">
                <a:extLst>
                  <a:ext uri="{FF2B5EF4-FFF2-40B4-BE49-F238E27FC236}">
                    <a16:creationId xmlns:a16="http://schemas.microsoft.com/office/drawing/2014/main" id="{1BF889BE-5324-4A5C-A0D6-50DBCA4F661B}"/>
                  </a:ext>
                </a:extLst>
              </p:cNvPr>
              <p:cNvSpPr/>
              <p:nvPr/>
            </p:nvSpPr>
            <p:spPr>
              <a:xfrm rot="16200000">
                <a:off x="7075315" y="2380884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8A198710-938D-4F20-B908-65FBC488D70C}"/>
                </a:ext>
              </a:extLst>
            </p:cNvPr>
            <p:cNvGrpSpPr/>
            <p:nvPr/>
          </p:nvGrpSpPr>
          <p:grpSpPr>
            <a:xfrm>
              <a:off x="5799246" y="4536027"/>
              <a:ext cx="495966" cy="405526"/>
              <a:chOff x="7345860" y="2401735"/>
              <a:chExt cx="495966" cy="444661"/>
            </a:xfrm>
          </p:grpSpPr>
          <p:sp>
            <p:nvSpPr>
              <p:cNvPr id="92" name="平行四边形 91">
                <a:extLst>
                  <a:ext uri="{FF2B5EF4-FFF2-40B4-BE49-F238E27FC236}">
                    <a16:creationId xmlns:a16="http://schemas.microsoft.com/office/drawing/2014/main" id="{FD058E2B-CF57-40DF-8165-BC82250FC24E}"/>
                  </a:ext>
                </a:extLst>
              </p:cNvPr>
              <p:cNvSpPr/>
              <p:nvPr/>
            </p:nvSpPr>
            <p:spPr>
              <a:xfrm rot="20484138">
                <a:off x="7345860" y="2409596"/>
                <a:ext cx="495966" cy="422039"/>
              </a:xfrm>
              <a:prstGeom prst="parallelogram">
                <a:avLst>
                  <a:gd name="adj" fmla="val 30654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3" name="组合 92">
                <a:extLst>
                  <a:ext uri="{FF2B5EF4-FFF2-40B4-BE49-F238E27FC236}">
                    <a16:creationId xmlns:a16="http://schemas.microsoft.com/office/drawing/2014/main" id="{FAF23D9D-D920-4856-A9D0-4AC5D7968F35}"/>
                  </a:ext>
                </a:extLst>
              </p:cNvPr>
              <p:cNvGrpSpPr/>
              <p:nvPr/>
            </p:nvGrpSpPr>
            <p:grpSpPr>
              <a:xfrm>
                <a:off x="7420680" y="2401735"/>
                <a:ext cx="354668" cy="444661"/>
                <a:chOff x="7420680" y="2401735"/>
                <a:chExt cx="354668" cy="444661"/>
              </a:xfrm>
            </p:grpSpPr>
            <p:sp>
              <p:nvSpPr>
                <p:cNvPr id="94" name="平行四边形 93">
                  <a:extLst>
                    <a:ext uri="{FF2B5EF4-FFF2-40B4-BE49-F238E27FC236}">
                      <a16:creationId xmlns:a16="http://schemas.microsoft.com/office/drawing/2014/main" id="{51AB4428-4015-4CD9-A255-50C3EE8250C6}"/>
                    </a:ext>
                  </a:extLst>
                </p:cNvPr>
                <p:cNvSpPr/>
                <p:nvPr/>
              </p:nvSpPr>
              <p:spPr>
                <a:xfrm rot="20484138">
                  <a:off x="7420680" y="2476132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平行四边形 94">
                  <a:extLst>
                    <a:ext uri="{FF2B5EF4-FFF2-40B4-BE49-F238E27FC236}">
                      <a16:creationId xmlns:a16="http://schemas.microsoft.com/office/drawing/2014/main" id="{C938ECB1-0786-4075-83F3-7C86838C5309}"/>
                    </a:ext>
                  </a:extLst>
                </p:cNvPr>
                <p:cNvSpPr/>
                <p:nvPr/>
              </p:nvSpPr>
              <p:spPr>
                <a:xfrm rot="20484138">
                  <a:off x="7504413" y="2451810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平行四边形 95">
                  <a:extLst>
                    <a:ext uri="{FF2B5EF4-FFF2-40B4-BE49-F238E27FC236}">
                      <a16:creationId xmlns:a16="http://schemas.microsoft.com/office/drawing/2014/main" id="{83B2A726-D2EB-4F46-A61B-091A66CE4396}"/>
                    </a:ext>
                  </a:extLst>
                </p:cNvPr>
                <p:cNvSpPr/>
                <p:nvPr/>
              </p:nvSpPr>
              <p:spPr>
                <a:xfrm rot="20484138">
                  <a:off x="7588146" y="2427488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平行四边形 96">
                  <a:extLst>
                    <a:ext uri="{FF2B5EF4-FFF2-40B4-BE49-F238E27FC236}">
                      <a16:creationId xmlns:a16="http://schemas.microsoft.com/office/drawing/2014/main" id="{5934DCB2-01B9-4213-BA89-9F32D746676E}"/>
                    </a:ext>
                  </a:extLst>
                </p:cNvPr>
                <p:cNvSpPr/>
                <p:nvPr/>
              </p:nvSpPr>
              <p:spPr>
                <a:xfrm rot="20484138">
                  <a:off x="7671880" y="2401735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平行四边形 97">
                  <a:extLst>
                    <a:ext uri="{FF2B5EF4-FFF2-40B4-BE49-F238E27FC236}">
                      <a16:creationId xmlns:a16="http://schemas.microsoft.com/office/drawing/2014/main" id="{E9977F02-FB1E-48F7-8328-5C82D8E7E5BA}"/>
                    </a:ext>
                  </a:extLst>
                </p:cNvPr>
                <p:cNvSpPr/>
                <p:nvPr/>
              </p:nvSpPr>
              <p:spPr>
                <a:xfrm rot="20484138">
                  <a:off x="7429240" y="2572959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平行四边形 98">
                  <a:extLst>
                    <a:ext uri="{FF2B5EF4-FFF2-40B4-BE49-F238E27FC236}">
                      <a16:creationId xmlns:a16="http://schemas.microsoft.com/office/drawing/2014/main" id="{A3BBC120-CD05-4EAD-997A-B17ADF9D873D}"/>
                    </a:ext>
                  </a:extLst>
                </p:cNvPr>
                <p:cNvSpPr/>
                <p:nvPr/>
              </p:nvSpPr>
              <p:spPr>
                <a:xfrm rot="20484138">
                  <a:off x="7512973" y="2548637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平行四边形 99">
                  <a:extLst>
                    <a:ext uri="{FF2B5EF4-FFF2-40B4-BE49-F238E27FC236}">
                      <a16:creationId xmlns:a16="http://schemas.microsoft.com/office/drawing/2014/main" id="{7AD5FE1A-CB82-47F1-A4A3-943741B000A8}"/>
                    </a:ext>
                  </a:extLst>
                </p:cNvPr>
                <p:cNvSpPr/>
                <p:nvPr/>
              </p:nvSpPr>
              <p:spPr>
                <a:xfrm rot="20484138">
                  <a:off x="7596706" y="2524315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平行四边形 100">
                  <a:extLst>
                    <a:ext uri="{FF2B5EF4-FFF2-40B4-BE49-F238E27FC236}">
                      <a16:creationId xmlns:a16="http://schemas.microsoft.com/office/drawing/2014/main" id="{E1E93999-619A-46FB-9D3B-9C82398DBDF4}"/>
                    </a:ext>
                  </a:extLst>
                </p:cNvPr>
                <p:cNvSpPr/>
                <p:nvPr/>
              </p:nvSpPr>
              <p:spPr>
                <a:xfrm rot="20484138">
                  <a:off x="7680440" y="2498562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平行四边形 101">
                  <a:extLst>
                    <a:ext uri="{FF2B5EF4-FFF2-40B4-BE49-F238E27FC236}">
                      <a16:creationId xmlns:a16="http://schemas.microsoft.com/office/drawing/2014/main" id="{499008FF-5D11-4195-94B8-DF39789B7C30}"/>
                    </a:ext>
                  </a:extLst>
                </p:cNvPr>
                <p:cNvSpPr/>
                <p:nvPr/>
              </p:nvSpPr>
              <p:spPr>
                <a:xfrm rot="20484138">
                  <a:off x="7429240" y="2672958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平行四边形 102">
                  <a:extLst>
                    <a:ext uri="{FF2B5EF4-FFF2-40B4-BE49-F238E27FC236}">
                      <a16:creationId xmlns:a16="http://schemas.microsoft.com/office/drawing/2014/main" id="{E6847A43-35B6-4538-A017-E7995720271A}"/>
                    </a:ext>
                  </a:extLst>
                </p:cNvPr>
                <p:cNvSpPr/>
                <p:nvPr/>
              </p:nvSpPr>
              <p:spPr>
                <a:xfrm rot="20484138">
                  <a:off x="7512973" y="2648636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平行四边形 103">
                  <a:extLst>
                    <a:ext uri="{FF2B5EF4-FFF2-40B4-BE49-F238E27FC236}">
                      <a16:creationId xmlns:a16="http://schemas.microsoft.com/office/drawing/2014/main" id="{EB0D937A-4AE3-4393-A19C-934F068FE7F1}"/>
                    </a:ext>
                  </a:extLst>
                </p:cNvPr>
                <p:cNvSpPr/>
                <p:nvPr/>
              </p:nvSpPr>
              <p:spPr>
                <a:xfrm rot="20484138">
                  <a:off x="7596706" y="2624314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平行四边形 104">
                  <a:extLst>
                    <a:ext uri="{FF2B5EF4-FFF2-40B4-BE49-F238E27FC236}">
                      <a16:creationId xmlns:a16="http://schemas.microsoft.com/office/drawing/2014/main" id="{53F13BE9-CA72-478F-AB32-925A1CE35B15}"/>
                    </a:ext>
                  </a:extLst>
                </p:cNvPr>
                <p:cNvSpPr/>
                <p:nvPr/>
              </p:nvSpPr>
              <p:spPr>
                <a:xfrm rot="20484138">
                  <a:off x="7680440" y="2598561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平行四边形 105">
                  <a:extLst>
                    <a:ext uri="{FF2B5EF4-FFF2-40B4-BE49-F238E27FC236}">
                      <a16:creationId xmlns:a16="http://schemas.microsoft.com/office/drawing/2014/main" id="{245BE363-F73E-46D9-A9B3-F9260CBB6874}"/>
                    </a:ext>
                  </a:extLst>
                </p:cNvPr>
                <p:cNvSpPr/>
                <p:nvPr/>
              </p:nvSpPr>
              <p:spPr>
                <a:xfrm rot="20484138">
                  <a:off x="7437800" y="2769785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平行四边形 106">
                  <a:extLst>
                    <a:ext uri="{FF2B5EF4-FFF2-40B4-BE49-F238E27FC236}">
                      <a16:creationId xmlns:a16="http://schemas.microsoft.com/office/drawing/2014/main" id="{DEB08512-43E7-46F9-BD37-32E38E75D59B}"/>
                    </a:ext>
                  </a:extLst>
                </p:cNvPr>
                <p:cNvSpPr/>
                <p:nvPr/>
              </p:nvSpPr>
              <p:spPr>
                <a:xfrm rot="20484138">
                  <a:off x="7521533" y="2745463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平行四边形 107">
                  <a:extLst>
                    <a:ext uri="{FF2B5EF4-FFF2-40B4-BE49-F238E27FC236}">
                      <a16:creationId xmlns:a16="http://schemas.microsoft.com/office/drawing/2014/main" id="{7BFD8073-8279-43AD-B27F-E0C2D3C86FFB}"/>
                    </a:ext>
                  </a:extLst>
                </p:cNvPr>
                <p:cNvSpPr/>
                <p:nvPr/>
              </p:nvSpPr>
              <p:spPr>
                <a:xfrm rot="20484138">
                  <a:off x="7605266" y="2721141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平行四边形 108">
                  <a:extLst>
                    <a:ext uri="{FF2B5EF4-FFF2-40B4-BE49-F238E27FC236}">
                      <a16:creationId xmlns:a16="http://schemas.microsoft.com/office/drawing/2014/main" id="{D348A023-0292-4E0F-939B-06AA9E8768F9}"/>
                    </a:ext>
                  </a:extLst>
                </p:cNvPr>
                <p:cNvSpPr/>
                <p:nvPr/>
              </p:nvSpPr>
              <p:spPr>
                <a:xfrm rot="20484138">
                  <a:off x="7689000" y="2695388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21216B7-4B76-4E85-9DF4-1DFB3ED6942B}"/>
                </a:ext>
              </a:extLst>
            </p:cNvPr>
            <p:cNvGrpSpPr/>
            <p:nvPr/>
          </p:nvGrpSpPr>
          <p:grpSpPr>
            <a:xfrm>
              <a:off x="7904136" y="4409773"/>
              <a:ext cx="358038" cy="337611"/>
              <a:chOff x="7468562" y="2546438"/>
              <a:chExt cx="466241" cy="337611"/>
            </a:xfrm>
          </p:grpSpPr>
          <p:sp>
            <p:nvSpPr>
              <p:cNvPr id="75" name="平行四边形 74">
                <a:extLst>
                  <a:ext uri="{FF2B5EF4-FFF2-40B4-BE49-F238E27FC236}">
                    <a16:creationId xmlns:a16="http://schemas.microsoft.com/office/drawing/2014/main" id="{F2FD1DF3-AEC1-40FB-9D9A-3ECF1A5343E9}"/>
                  </a:ext>
                </a:extLst>
              </p:cNvPr>
              <p:cNvSpPr/>
              <p:nvPr/>
            </p:nvSpPr>
            <p:spPr>
              <a:xfrm rot="9429132">
                <a:off x="7468562" y="2561926"/>
                <a:ext cx="466241" cy="287091"/>
              </a:xfrm>
              <a:prstGeom prst="parallelogram">
                <a:avLst>
                  <a:gd name="adj" fmla="val 3796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平行四边形 75">
                <a:extLst>
                  <a:ext uri="{FF2B5EF4-FFF2-40B4-BE49-F238E27FC236}">
                    <a16:creationId xmlns:a16="http://schemas.microsoft.com/office/drawing/2014/main" id="{2C3CC4A5-F72D-4741-B5FD-A3547E1EF3B4}"/>
                  </a:ext>
                </a:extLst>
              </p:cNvPr>
              <p:cNvSpPr/>
              <p:nvPr/>
            </p:nvSpPr>
            <p:spPr>
              <a:xfrm rot="9429132">
                <a:off x="7547935" y="2629068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平行四边形 76">
                <a:extLst>
                  <a:ext uri="{FF2B5EF4-FFF2-40B4-BE49-F238E27FC236}">
                    <a16:creationId xmlns:a16="http://schemas.microsoft.com/office/drawing/2014/main" id="{CE702F6B-D432-47C8-81CD-A70C2CDFB721}"/>
                  </a:ext>
                </a:extLst>
              </p:cNvPr>
              <p:cNvSpPr/>
              <p:nvPr/>
            </p:nvSpPr>
            <p:spPr>
              <a:xfrm rot="9429132">
                <a:off x="7621470" y="2601869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平行四边形 77">
                <a:extLst>
                  <a:ext uri="{FF2B5EF4-FFF2-40B4-BE49-F238E27FC236}">
                    <a16:creationId xmlns:a16="http://schemas.microsoft.com/office/drawing/2014/main" id="{090932EF-EE1A-4D5A-A656-E9D50D737233}"/>
                  </a:ext>
                </a:extLst>
              </p:cNvPr>
              <p:cNvSpPr/>
              <p:nvPr/>
            </p:nvSpPr>
            <p:spPr>
              <a:xfrm rot="9429132">
                <a:off x="7695006" y="2574154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平行四边形 78">
                <a:extLst>
                  <a:ext uri="{FF2B5EF4-FFF2-40B4-BE49-F238E27FC236}">
                    <a16:creationId xmlns:a16="http://schemas.microsoft.com/office/drawing/2014/main" id="{3A911E07-123C-4009-8703-07E895BF20FA}"/>
                  </a:ext>
                </a:extLst>
              </p:cNvPr>
              <p:cNvSpPr/>
              <p:nvPr/>
            </p:nvSpPr>
            <p:spPr>
              <a:xfrm rot="9429132">
                <a:off x="7768543" y="2546438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平行四边形 79">
                <a:extLst>
                  <a:ext uri="{FF2B5EF4-FFF2-40B4-BE49-F238E27FC236}">
                    <a16:creationId xmlns:a16="http://schemas.microsoft.com/office/drawing/2014/main" id="{36720207-44A1-497E-9693-35D74946EB2F}"/>
                  </a:ext>
                </a:extLst>
              </p:cNvPr>
              <p:cNvSpPr/>
              <p:nvPr/>
            </p:nvSpPr>
            <p:spPr>
              <a:xfrm rot="9429132">
                <a:off x="7554807" y="2699559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平行四边形 80">
                <a:extLst>
                  <a:ext uri="{FF2B5EF4-FFF2-40B4-BE49-F238E27FC236}">
                    <a16:creationId xmlns:a16="http://schemas.microsoft.com/office/drawing/2014/main" id="{72042F31-EB30-48BF-89DC-07AFC24214B2}"/>
                  </a:ext>
                </a:extLst>
              </p:cNvPr>
              <p:cNvSpPr/>
              <p:nvPr/>
            </p:nvSpPr>
            <p:spPr>
              <a:xfrm rot="9429132">
                <a:off x="7628342" y="2672360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平行四边形 81">
                <a:extLst>
                  <a:ext uri="{FF2B5EF4-FFF2-40B4-BE49-F238E27FC236}">
                    <a16:creationId xmlns:a16="http://schemas.microsoft.com/office/drawing/2014/main" id="{8072F0BA-02F9-45A2-923B-A275CC969C14}"/>
                  </a:ext>
                </a:extLst>
              </p:cNvPr>
              <p:cNvSpPr/>
              <p:nvPr/>
            </p:nvSpPr>
            <p:spPr>
              <a:xfrm rot="9429132">
                <a:off x="7701878" y="2644645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平行四边形 82">
                <a:extLst>
                  <a:ext uri="{FF2B5EF4-FFF2-40B4-BE49-F238E27FC236}">
                    <a16:creationId xmlns:a16="http://schemas.microsoft.com/office/drawing/2014/main" id="{C6E3D4DC-61AC-41CE-B709-40AF3585ADED}"/>
                  </a:ext>
                </a:extLst>
              </p:cNvPr>
              <p:cNvSpPr/>
              <p:nvPr/>
            </p:nvSpPr>
            <p:spPr>
              <a:xfrm rot="9429132">
                <a:off x="7775415" y="2616929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平行四边形 83">
                <a:extLst>
                  <a:ext uri="{FF2B5EF4-FFF2-40B4-BE49-F238E27FC236}">
                    <a16:creationId xmlns:a16="http://schemas.microsoft.com/office/drawing/2014/main" id="{7DBD50E0-6B4F-4D40-92EE-D563D3AC850F}"/>
                  </a:ext>
                </a:extLst>
              </p:cNvPr>
              <p:cNvSpPr/>
              <p:nvPr/>
            </p:nvSpPr>
            <p:spPr>
              <a:xfrm rot="9429132">
                <a:off x="7554805" y="2767839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平行四边形 84">
                <a:extLst>
                  <a:ext uri="{FF2B5EF4-FFF2-40B4-BE49-F238E27FC236}">
                    <a16:creationId xmlns:a16="http://schemas.microsoft.com/office/drawing/2014/main" id="{BE1DCA0B-2E82-4613-8ED1-BA222757061B}"/>
                  </a:ext>
                </a:extLst>
              </p:cNvPr>
              <p:cNvSpPr/>
              <p:nvPr/>
            </p:nvSpPr>
            <p:spPr>
              <a:xfrm rot="9429132">
                <a:off x="7628340" y="2740640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平行四边形 85">
                <a:extLst>
                  <a:ext uri="{FF2B5EF4-FFF2-40B4-BE49-F238E27FC236}">
                    <a16:creationId xmlns:a16="http://schemas.microsoft.com/office/drawing/2014/main" id="{E8FC87EF-C2FB-460C-8818-171F6997D22F}"/>
                  </a:ext>
                </a:extLst>
              </p:cNvPr>
              <p:cNvSpPr/>
              <p:nvPr/>
            </p:nvSpPr>
            <p:spPr>
              <a:xfrm rot="9429132">
                <a:off x="7701876" y="2712925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平行四边形 86">
                <a:extLst>
                  <a:ext uri="{FF2B5EF4-FFF2-40B4-BE49-F238E27FC236}">
                    <a16:creationId xmlns:a16="http://schemas.microsoft.com/office/drawing/2014/main" id="{86F4BC7B-9781-4DA5-8CFF-6F31ACB035A4}"/>
                  </a:ext>
                </a:extLst>
              </p:cNvPr>
              <p:cNvSpPr/>
              <p:nvPr/>
            </p:nvSpPr>
            <p:spPr>
              <a:xfrm rot="9429132">
                <a:off x="7775413" y="2685209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平行四边形 87">
                <a:extLst>
                  <a:ext uri="{FF2B5EF4-FFF2-40B4-BE49-F238E27FC236}">
                    <a16:creationId xmlns:a16="http://schemas.microsoft.com/office/drawing/2014/main" id="{141149D4-6FC4-4919-92EA-63829EE67B47}"/>
                  </a:ext>
                </a:extLst>
              </p:cNvPr>
              <p:cNvSpPr/>
              <p:nvPr/>
            </p:nvSpPr>
            <p:spPr>
              <a:xfrm rot="9429132">
                <a:off x="7561677" y="2838330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平行四边形 88">
                <a:extLst>
                  <a:ext uri="{FF2B5EF4-FFF2-40B4-BE49-F238E27FC236}">
                    <a16:creationId xmlns:a16="http://schemas.microsoft.com/office/drawing/2014/main" id="{83F8B74A-65AC-46B9-B524-F3BF0ED3499E}"/>
                  </a:ext>
                </a:extLst>
              </p:cNvPr>
              <p:cNvSpPr/>
              <p:nvPr/>
            </p:nvSpPr>
            <p:spPr>
              <a:xfrm rot="9429132">
                <a:off x="7635212" y="2811131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平行四边形 89">
                <a:extLst>
                  <a:ext uri="{FF2B5EF4-FFF2-40B4-BE49-F238E27FC236}">
                    <a16:creationId xmlns:a16="http://schemas.microsoft.com/office/drawing/2014/main" id="{FCA62C6F-6792-4703-B4DE-CC2F608B5810}"/>
                  </a:ext>
                </a:extLst>
              </p:cNvPr>
              <p:cNvSpPr/>
              <p:nvPr/>
            </p:nvSpPr>
            <p:spPr>
              <a:xfrm rot="9429132">
                <a:off x="7708748" y="2783416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平行四边形 90">
                <a:extLst>
                  <a:ext uri="{FF2B5EF4-FFF2-40B4-BE49-F238E27FC236}">
                    <a16:creationId xmlns:a16="http://schemas.microsoft.com/office/drawing/2014/main" id="{1C5D75B5-BD3D-41AE-8420-CE850AA859CC}"/>
                  </a:ext>
                </a:extLst>
              </p:cNvPr>
              <p:cNvSpPr/>
              <p:nvPr/>
            </p:nvSpPr>
            <p:spPr>
              <a:xfrm rot="9429132">
                <a:off x="7782285" y="2755700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09228262-A95F-4EA2-8160-4FFDF993FF8A}"/>
                </a:ext>
              </a:extLst>
            </p:cNvPr>
            <p:cNvSpPr/>
            <p:nvPr/>
          </p:nvSpPr>
          <p:spPr bwMode="auto">
            <a:xfrm rot="17023648">
              <a:off x="6716026" y="3363372"/>
              <a:ext cx="251468" cy="1656960"/>
            </a:xfrm>
            <a:prstGeom prst="ellipse">
              <a:avLst/>
            </a:prstGeom>
            <a:gradFill flip="none" rotWithShape="1">
              <a:gsLst>
                <a:gs pos="0">
                  <a:srgbClr val="9900FF">
                    <a:tint val="66000"/>
                    <a:satMod val="160000"/>
                  </a:srgbClr>
                </a:gs>
                <a:gs pos="50000">
                  <a:srgbClr val="9900FF">
                    <a:tint val="44500"/>
                    <a:satMod val="160000"/>
                  </a:srgbClr>
                </a:gs>
                <a:gs pos="100000">
                  <a:srgbClr val="9900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41A4E19-20DB-471F-AF21-D1F6E30636E1}"/>
                </a:ext>
              </a:extLst>
            </p:cNvPr>
            <p:cNvSpPr/>
            <p:nvPr/>
          </p:nvSpPr>
          <p:spPr bwMode="auto">
            <a:xfrm rot="21270046">
              <a:off x="7660407" y="4443829"/>
              <a:ext cx="188967" cy="1270800"/>
            </a:xfrm>
            <a:prstGeom prst="ellipse">
              <a:avLst/>
            </a:prstGeom>
            <a:gradFill flip="none" rotWithShape="1">
              <a:gsLst>
                <a:gs pos="0">
                  <a:srgbClr val="9900FF">
                    <a:tint val="66000"/>
                    <a:satMod val="160000"/>
                  </a:srgbClr>
                </a:gs>
                <a:gs pos="50000">
                  <a:srgbClr val="9900FF">
                    <a:tint val="44500"/>
                    <a:satMod val="160000"/>
                  </a:srgbClr>
                </a:gs>
                <a:gs pos="100000">
                  <a:srgbClr val="9900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FBB78B08-D095-4E69-A640-667F0BE6BC56}"/>
                </a:ext>
              </a:extLst>
            </p:cNvPr>
            <p:cNvGrpSpPr/>
            <p:nvPr/>
          </p:nvGrpSpPr>
          <p:grpSpPr>
            <a:xfrm>
              <a:off x="6157454" y="5038994"/>
              <a:ext cx="362269" cy="353642"/>
              <a:chOff x="7345860" y="2401735"/>
              <a:chExt cx="495966" cy="444661"/>
            </a:xfrm>
          </p:grpSpPr>
          <p:sp>
            <p:nvSpPr>
              <p:cNvPr id="57" name="平行四边形 56">
                <a:extLst>
                  <a:ext uri="{FF2B5EF4-FFF2-40B4-BE49-F238E27FC236}">
                    <a16:creationId xmlns:a16="http://schemas.microsoft.com/office/drawing/2014/main" id="{D149FD32-A598-4373-A0ED-297E44C613CE}"/>
                  </a:ext>
                </a:extLst>
              </p:cNvPr>
              <p:cNvSpPr/>
              <p:nvPr/>
            </p:nvSpPr>
            <p:spPr>
              <a:xfrm rot="20484138">
                <a:off x="7345860" y="2409596"/>
                <a:ext cx="495966" cy="422039"/>
              </a:xfrm>
              <a:prstGeom prst="parallelogram">
                <a:avLst>
                  <a:gd name="adj" fmla="val 30654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337CC480-D8C5-4677-8797-882CBF024714}"/>
                  </a:ext>
                </a:extLst>
              </p:cNvPr>
              <p:cNvGrpSpPr/>
              <p:nvPr/>
            </p:nvGrpSpPr>
            <p:grpSpPr>
              <a:xfrm>
                <a:off x="7420680" y="2401735"/>
                <a:ext cx="354668" cy="444661"/>
                <a:chOff x="7420680" y="2401735"/>
                <a:chExt cx="354668" cy="444661"/>
              </a:xfrm>
            </p:grpSpPr>
            <p:sp>
              <p:nvSpPr>
                <p:cNvPr id="59" name="平行四边形 58">
                  <a:extLst>
                    <a:ext uri="{FF2B5EF4-FFF2-40B4-BE49-F238E27FC236}">
                      <a16:creationId xmlns:a16="http://schemas.microsoft.com/office/drawing/2014/main" id="{6206C8B4-0A17-4CE3-B7A6-8A3ACDFA99B8}"/>
                    </a:ext>
                  </a:extLst>
                </p:cNvPr>
                <p:cNvSpPr/>
                <p:nvPr/>
              </p:nvSpPr>
              <p:spPr>
                <a:xfrm rot="20484138">
                  <a:off x="7420680" y="2476132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平行四边形 59">
                  <a:extLst>
                    <a:ext uri="{FF2B5EF4-FFF2-40B4-BE49-F238E27FC236}">
                      <a16:creationId xmlns:a16="http://schemas.microsoft.com/office/drawing/2014/main" id="{62EFD207-A1D5-4335-A3EE-441AAF7C4364}"/>
                    </a:ext>
                  </a:extLst>
                </p:cNvPr>
                <p:cNvSpPr/>
                <p:nvPr/>
              </p:nvSpPr>
              <p:spPr>
                <a:xfrm rot="20484138">
                  <a:off x="7504413" y="2451810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平行四边形 60">
                  <a:extLst>
                    <a:ext uri="{FF2B5EF4-FFF2-40B4-BE49-F238E27FC236}">
                      <a16:creationId xmlns:a16="http://schemas.microsoft.com/office/drawing/2014/main" id="{6EB0AF66-0802-403D-A63E-0B326447B849}"/>
                    </a:ext>
                  </a:extLst>
                </p:cNvPr>
                <p:cNvSpPr/>
                <p:nvPr/>
              </p:nvSpPr>
              <p:spPr>
                <a:xfrm rot="20484138">
                  <a:off x="7588146" y="2427488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平行四边形 61">
                  <a:extLst>
                    <a:ext uri="{FF2B5EF4-FFF2-40B4-BE49-F238E27FC236}">
                      <a16:creationId xmlns:a16="http://schemas.microsoft.com/office/drawing/2014/main" id="{BD6071A0-8CE8-4C4D-A1D7-03BEB56101B9}"/>
                    </a:ext>
                  </a:extLst>
                </p:cNvPr>
                <p:cNvSpPr/>
                <p:nvPr/>
              </p:nvSpPr>
              <p:spPr>
                <a:xfrm rot="20484138">
                  <a:off x="7671880" y="2401735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平行四边形 62">
                  <a:extLst>
                    <a:ext uri="{FF2B5EF4-FFF2-40B4-BE49-F238E27FC236}">
                      <a16:creationId xmlns:a16="http://schemas.microsoft.com/office/drawing/2014/main" id="{6C7AC0A6-17A7-4294-8AA3-AFCE2A327F92}"/>
                    </a:ext>
                  </a:extLst>
                </p:cNvPr>
                <p:cNvSpPr/>
                <p:nvPr/>
              </p:nvSpPr>
              <p:spPr>
                <a:xfrm rot="20484138">
                  <a:off x="7429240" y="2572959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平行四边形 63">
                  <a:extLst>
                    <a:ext uri="{FF2B5EF4-FFF2-40B4-BE49-F238E27FC236}">
                      <a16:creationId xmlns:a16="http://schemas.microsoft.com/office/drawing/2014/main" id="{02DB9328-4F1B-4B5B-AC6B-E26FA92E7415}"/>
                    </a:ext>
                  </a:extLst>
                </p:cNvPr>
                <p:cNvSpPr/>
                <p:nvPr/>
              </p:nvSpPr>
              <p:spPr>
                <a:xfrm rot="20484138">
                  <a:off x="7512973" y="2548637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平行四边形 64">
                  <a:extLst>
                    <a:ext uri="{FF2B5EF4-FFF2-40B4-BE49-F238E27FC236}">
                      <a16:creationId xmlns:a16="http://schemas.microsoft.com/office/drawing/2014/main" id="{93426848-D442-4997-8377-9D81129D9C85}"/>
                    </a:ext>
                  </a:extLst>
                </p:cNvPr>
                <p:cNvSpPr/>
                <p:nvPr/>
              </p:nvSpPr>
              <p:spPr>
                <a:xfrm rot="20484138">
                  <a:off x="7596706" y="2524315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平行四边形 65">
                  <a:extLst>
                    <a:ext uri="{FF2B5EF4-FFF2-40B4-BE49-F238E27FC236}">
                      <a16:creationId xmlns:a16="http://schemas.microsoft.com/office/drawing/2014/main" id="{CF57EBAB-C462-4D08-93FE-D29C124D08E5}"/>
                    </a:ext>
                  </a:extLst>
                </p:cNvPr>
                <p:cNvSpPr/>
                <p:nvPr/>
              </p:nvSpPr>
              <p:spPr>
                <a:xfrm rot="20484138">
                  <a:off x="7680440" y="2498562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平行四边形 66">
                  <a:extLst>
                    <a:ext uri="{FF2B5EF4-FFF2-40B4-BE49-F238E27FC236}">
                      <a16:creationId xmlns:a16="http://schemas.microsoft.com/office/drawing/2014/main" id="{CFFAA6DB-6A3A-448B-9BA9-856EA7925C39}"/>
                    </a:ext>
                  </a:extLst>
                </p:cNvPr>
                <p:cNvSpPr/>
                <p:nvPr/>
              </p:nvSpPr>
              <p:spPr>
                <a:xfrm rot="20484138">
                  <a:off x="7429240" y="2672958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平行四边形 67">
                  <a:extLst>
                    <a:ext uri="{FF2B5EF4-FFF2-40B4-BE49-F238E27FC236}">
                      <a16:creationId xmlns:a16="http://schemas.microsoft.com/office/drawing/2014/main" id="{03FA2106-16CF-4448-B46B-3E92C4E00BE6}"/>
                    </a:ext>
                  </a:extLst>
                </p:cNvPr>
                <p:cNvSpPr/>
                <p:nvPr/>
              </p:nvSpPr>
              <p:spPr>
                <a:xfrm rot="20484138">
                  <a:off x="7512973" y="2648636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平行四边形 68">
                  <a:extLst>
                    <a:ext uri="{FF2B5EF4-FFF2-40B4-BE49-F238E27FC236}">
                      <a16:creationId xmlns:a16="http://schemas.microsoft.com/office/drawing/2014/main" id="{92B36992-EADD-4E5D-A15F-95753B0483BC}"/>
                    </a:ext>
                  </a:extLst>
                </p:cNvPr>
                <p:cNvSpPr/>
                <p:nvPr/>
              </p:nvSpPr>
              <p:spPr>
                <a:xfrm rot="20484138">
                  <a:off x="7596706" y="2624314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平行四边形 69">
                  <a:extLst>
                    <a:ext uri="{FF2B5EF4-FFF2-40B4-BE49-F238E27FC236}">
                      <a16:creationId xmlns:a16="http://schemas.microsoft.com/office/drawing/2014/main" id="{95DDFF92-4902-418F-B960-45032A50BEAD}"/>
                    </a:ext>
                  </a:extLst>
                </p:cNvPr>
                <p:cNvSpPr/>
                <p:nvPr/>
              </p:nvSpPr>
              <p:spPr>
                <a:xfrm rot="20484138">
                  <a:off x="7680440" y="2598561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平行四边形 70">
                  <a:extLst>
                    <a:ext uri="{FF2B5EF4-FFF2-40B4-BE49-F238E27FC236}">
                      <a16:creationId xmlns:a16="http://schemas.microsoft.com/office/drawing/2014/main" id="{57089E63-6E3D-4AFC-879C-6A370FE7D36A}"/>
                    </a:ext>
                  </a:extLst>
                </p:cNvPr>
                <p:cNvSpPr/>
                <p:nvPr/>
              </p:nvSpPr>
              <p:spPr>
                <a:xfrm rot="20484138">
                  <a:off x="7437800" y="2769785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平行四边形 71">
                  <a:extLst>
                    <a:ext uri="{FF2B5EF4-FFF2-40B4-BE49-F238E27FC236}">
                      <a16:creationId xmlns:a16="http://schemas.microsoft.com/office/drawing/2014/main" id="{15841C8B-7532-4AC3-8697-7BCE8488AAF2}"/>
                    </a:ext>
                  </a:extLst>
                </p:cNvPr>
                <p:cNvSpPr/>
                <p:nvPr/>
              </p:nvSpPr>
              <p:spPr>
                <a:xfrm rot="20484138">
                  <a:off x="7521533" y="2745463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平行四边形 72">
                  <a:extLst>
                    <a:ext uri="{FF2B5EF4-FFF2-40B4-BE49-F238E27FC236}">
                      <a16:creationId xmlns:a16="http://schemas.microsoft.com/office/drawing/2014/main" id="{66090512-C54D-4888-909F-92FEAFF9E082}"/>
                    </a:ext>
                  </a:extLst>
                </p:cNvPr>
                <p:cNvSpPr/>
                <p:nvPr/>
              </p:nvSpPr>
              <p:spPr>
                <a:xfrm rot="20484138">
                  <a:off x="7605266" y="2721141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平行四边形 73">
                  <a:extLst>
                    <a:ext uri="{FF2B5EF4-FFF2-40B4-BE49-F238E27FC236}">
                      <a16:creationId xmlns:a16="http://schemas.microsoft.com/office/drawing/2014/main" id="{BDDFEEA8-C7B7-465D-9771-D9C70F8CB751}"/>
                    </a:ext>
                  </a:extLst>
                </p:cNvPr>
                <p:cNvSpPr/>
                <p:nvPr/>
              </p:nvSpPr>
              <p:spPr>
                <a:xfrm rot="20484138">
                  <a:off x="7689000" y="2695388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graphicFrame>
          <p:nvGraphicFramePr>
            <p:cNvPr id="54" name="对象 53">
              <a:extLst>
                <a:ext uri="{FF2B5EF4-FFF2-40B4-BE49-F238E27FC236}">
                  <a16:creationId xmlns:a16="http://schemas.microsoft.com/office/drawing/2014/main" id="{2B8C1015-7060-4E4A-BAA7-6F298EEB04D6}"/>
                </a:ext>
              </a:extLst>
            </p:cNvPr>
            <p:cNvGraphicFramePr/>
            <p:nvPr/>
          </p:nvGraphicFramePr>
          <p:xfrm>
            <a:off x="7619606" y="3634275"/>
            <a:ext cx="504703" cy="81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1" imgW="1324037" imgH="2619499" progId="Visio.Drawing.11">
                    <p:embed/>
                  </p:oleObj>
                </mc:Choice>
                <mc:Fallback>
                  <p:oleObj name="Visio" r:id="rId11" imgW="1324037" imgH="2619499" progId="Visio.Drawing.11">
                    <p:embed/>
                    <p:pic>
                      <p:nvPicPr>
                        <p:cNvPr id="866" name="对象 865">
                          <a:extLst>
                            <a:ext uri="{FF2B5EF4-FFF2-40B4-BE49-F238E27FC236}">
                              <a16:creationId xmlns:a16="http://schemas.microsoft.com/office/drawing/2014/main" id="{8FC9DF6D-D236-499C-8200-06BD79DDEF6B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9606" y="3634275"/>
                          <a:ext cx="504703" cy="81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5" name="Picture 723">
              <a:extLst>
                <a:ext uri="{FF2B5EF4-FFF2-40B4-BE49-F238E27FC236}">
                  <a16:creationId xmlns:a16="http://schemas.microsoft.com/office/drawing/2014/main" id="{64B18145-BF1F-42B1-AD12-F846B8037170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543186" y="5915547"/>
              <a:ext cx="164197" cy="279571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73D63001-DC6A-4AC8-802F-66D4C1648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32435" y="4213028"/>
              <a:ext cx="485560" cy="485560"/>
            </a:xfrm>
            <a:prstGeom prst="rect">
              <a:avLst/>
            </a:prstGeom>
          </p:spPr>
        </p:pic>
      </p:grpSp>
      <p:pic>
        <p:nvPicPr>
          <p:cNvPr id="131" name="Picture 3">
            <a:extLst>
              <a:ext uri="{FF2B5EF4-FFF2-40B4-BE49-F238E27FC236}">
                <a16:creationId xmlns:a16="http://schemas.microsoft.com/office/drawing/2014/main" id="{FCBADF12-8629-49C4-8EDE-6A2295F70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/>
          <a:srcRect l="47173" r="49872"/>
          <a:stretch/>
        </p:blipFill>
        <p:spPr bwMode="auto">
          <a:xfrm>
            <a:off x="7527505" y="3089005"/>
            <a:ext cx="140112" cy="192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4">
            <a:extLst>
              <a:ext uri="{FF2B5EF4-FFF2-40B4-BE49-F238E27FC236}">
                <a16:creationId xmlns:a16="http://schemas.microsoft.com/office/drawing/2014/main" id="{CE0F68D1-4412-4818-9F93-080FD8DFA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/>
          <a:srcRect l="69130" r="27910"/>
          <a:stretch/>
        </p:blipFill>
        <p:spPr bwMode="auto">
          <a:xfrm>
            <a:off x="5319273" y="3089005"/>
            <a:ext cx="140112" cy="190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右箭头 63">
            <a:extLst>
              <a:ext uri="{FF2B5EF4-FFF2-40B4-BE49-F238E27FC236}">
                <a16:creationId xmlns:a16="http://schemas.microsoft.com/office/drawing/2014/main" id="{1B8804E1-5927-4E6A-AF3F-2D81DBF8C65D}"/>
              </a:ext>
            </a:extLst>
          </p:cNvPr>
          <p:cNvSpPr/>
          <p:nvPr/>
        </p:nvSpPr>
        <p:spPr bwMode="auto">
          <a:xfrm>
            <a:off x="5618959" y="4026179"/>
            <a:ext cx="1789579" cy="26926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4" name="对象 133">
            <a:extLst>
              <a:ext uri="{FF2B5EF4-FFF2-40B4-BE49-F238E27FC236}">
                <a16:creationId xmlns:a16="http://schemas.microsoft.com/office/drawing/2014/main" id="{6A32AC2E-E70A-4D02-BD5E-3804F970B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098553"/>
              </p:ext>
            </p:extLst>
          </p:nvPr>
        </p:nvGraphicFramePr>
        <p:xfrm>
          <a:off x="7408538" y="4992276"/>
          <a:ext cx="443865" cy="39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320" imgH="317160" progId="Equation.DSMT4">
                  <p:embed/>
                </p:oleObj>
              </mc:Choice>
              <mc:Fallback>
                <p:oleObj name="Equation" r:id="rId14" imgW="355320" imgH="317160" progId="Equation.DSMT4">
                  <p:embed/>
                  <p:pic>
                    <p:nvPicPr>
                      <p:cNvPr id="131" name="对象 130">
                        <a:extLst>
                          <a:ext uri="{FF2B5EF4-FFF2-40B4-BE49-F238E27FC236}">
                            <a16:creationId xmlns:a16="http://schemas.microsoft.com/office/drawing/2014/main" id="{AA911773-A6AB-4FFC-8821-F03F96842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538" y="4992276"/>
                        <a:ext cx="443865" cy="395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对象 134">
            <a:extLst>
              <a:ext uri="{FF2B5EF4-FFF2-40B4-BE49-F238E27FC236}">
                <a16:creationId xmlns:a16="http://schemas.microsoft.com/office/drawing/2014/main" id="{7A399891-2E2D-4383-A58B-1163DE361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430290"/>
              </p:ext>
            </p:extLst>
          </p:nvPr>
        </p:nvGraphicFramePr>
        <p:xfrm>
          <a:off x="5707791" y="3636242"/>
          <a:ext cx="1571308" cy="463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06360" imgH="355320" progId="Equation.DSMT4">
                  <p:embed/>
                </p:oleObj>
              </mc:Choice>
              <mc:Fallback>
                <p:oleObj name="Equation" r:id="rId16" imgW="1206360" imgH="355320" progId="Equation.DSMT4">
                  <p:embed/>
                  <p:pic>
                    <p:nvPicPr>
                      <p:cNvPr id="132" name="对象 131">
                        <a:extLst>
                          <a:ext uri="{FF2B5EF4-FFF2-40B4-BE49-F238E27FC236}">
                            <a16:creationId xmlns:a16="http://schemas.microsoft.com/office/drawing/2014/main" id="{FFC5EE6E-6C52-4B0D-918E-B7AD2A5D4B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791" y="3636242"/>
                        <a:ext cx="1571308" cy="463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对象 135">
            <a:extLst>
              <a:ext uri="{FF2B5EF4-FFF2-40B4-BE49-F238E27FC236}">
                <a16:creationId xmlns:a16="http://schemas.microsoft.com/office/drawing/2014/main" id="{4E6C623E-F537-4C2E-A4B3-552012BE8C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753120"/>
              </p:ext>
            </p:extLst>
          </p:nvPr>
        </p:nvGraphicFramePr>
        <p:xfrm>
          <a:off x="5168697" y="4990925"/>
          <a:ext cx="447109" cy="413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20" imgH="317160" progId="Equation.DSMT4">
                  <p:embed/>
                </p:oleObj>
              </mc:Choice>
              <mc:Fallback>
                <p:oleObj name="Equation" r:id="rId18" imgW="342720" imgH="317160" progId="Equation.DSMT4">
                  <p:embed/>
                  <p:pic>
                    <p:nvPicPr>
                      <p:cNvPr id="133" name="对象 132">
                        <a:extLst>
                          <a:ext uri="{FF2B5EF4-FFF2-40B4-BE49-F238E27FC236}">
                            <a16:creationId xmlns:a16="http://schemas.microsoft.com/office/drawing/2014/main" id="{257E7D5F-DC1F-43E4-94E9-12D5C5B856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697" y="4990925"/>
                        <a:ext cx="447109" cy="413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圆角矩形标注 7">
            <a:extLst>
              <a:ext uri="{FF2B5EF4-FFF2-40B4-BE49-F238E27FC236}">
                <a16:creationId xmlns:a16="http://schemas.microsoft.com/office/drawing/2014/main" id="{240666B4-DA91-457C-BE96-4BCB47D55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38830"/>
            <a:ext cx="1699704" cy="894200"/>
          </a:xfrm>
          <a:prstGeom prst="wedgeRoundRectCallout">
            <a:avLst>
              <a:gd name="adj1" fmla="val -3070"/>
              <a:gd name="adj2" fmla="val -80025"/>
              <a:gd name="adj3" fmla="val 16667"/>
            </a:avLst>
          </a:prstGeom>
          <a:solidFill>
            <a:srgbClr val="92D050"/>
          </a:solidFill>
          <a:ln w="6350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Non-sparse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spatial-domain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channel</a:t>
            </a:r>
            <a:endPara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8" name="圆角矩形标注 7">
            <a:extLst>
              <a:ext uri="{FF2B5EF4-FFF2-40B4-BE49-F238E27FC236}">
                <a16:creationId xmlns:a16="http://schemas.microsoft.com/office/drawing/2014/main" id="{62787274-C561-4607-AE88-CBA9A5816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920" y="5538830"/>
            <a:ext cx="1743224" cy="894200"/>
          </a:xfrm>
          <a:prstGeom prst="wedgeRoundRectCallout">
            <a:avLst>
              <a:gd name="adj1" fmla="val 5869"/>
              <a:gd name="adj2" fmla="val -80025"/>
              <a:gd name="adj3" fmla="val 16667"/>
            </a:avLst>
          </a:prstGeom>
          <a:solidFill>
            <a:srgbClr val="92D050"/>
          </a:solidFill>
          <a:ln w="6350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18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Sparse </a:t>
            </a:r>
          </a:p>
          <a:p>
            <a:pPr algn="ctr"/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18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ngular-domain</a:t>
            </a:r>
          </a:p>
          <a:p>
            <a:pPr algn="ctr"/>
            <a:r>
              <a:rPr lang="en-US" altLang="zh-CN" sz="18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channel</a:t>
            </a:r>
            <a:endParaRPr lang="zh-CN" altLang="en-US" sz="1800" b="1" dirty="0">
              <a:solidFill>
                <a:srgbClr val="3333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9" name="圆角矩形 12">
            <a:extLst>
              <a:ext uri="{FF2B5EF4-FFF2-40B4-BE49-F238E27FC236}">
                <a16:creationId xmlns:a16="http://schemas.microsoft.com/office/drawing/2014/main" id="{FFC7A3BB-B93C-4229-BA99-17C432EB92C9}"/>
              </a:ext>
            </a:extLst>
          </p:cNvPr>
          <p:cNvSpPr/>
          <p:nvPr/>
        </p:nvSpPr>
        <p:spPr bwMode="auto">
          <a:xfrm>
            <a:off x="5623832" y="4321347"/>
            <a:ext cx="1709507" cy="287746"/>
          </a:xfrm>
          <a:prstGeom prst="roundRect">
            <a:avLst>
              <a:gd name="adj" fmla="val 27529"/>
            </a:avLst>
          </a:prstGeom>
          <a:solidFill>
            <a:srgbClr val="A4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indent="0" algn="ctr" eaLnBrk="1" hangingPunct="1">
              <a:buClr>
                <a:srgbClr val="800080"/>
              </a:buClr>
            </a:pPr>
            <a:r>
              <a:rPr kumimoji="1"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Spatial DFT </a:t>
            </a:r>
            <a:endParaRPr kumimoji="1" lang="zh-CN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9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49"/>
    </mc:Choice>
    <mc:Fallback xmlns="">
      <p:transition spd="slow" advTm="4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7" grpId="0" animBg="1"/>
      <p:bldP spid="138" grpId="0" animBg="1"/>
      <p:bldP spid="139" grpId="0" animBg="1"/>
    </p:bldLst>
  </p:timing>
  <p:extLst>
    <p:ext uri="{3A86A75C-4F4B-4683-9AE1-C65F6400EC91}">
      <p14:laserTraceLst xmlns:p14="http://schemas.microsoft.com/office/powerpoint/2010/main">
        <p14:tracePtLst>
          <p14:tracePt t="1062" x="4089400" y="3206750"/>
          <p14:tracePt t="1097" x="4025900" y="3206750"/>
          <p14:tracePt t="1114" x="3994150" y="3206750"/>
          <p14:tracePt t="1147" x="3917950" y="3213100"/>
          <p14:tracePt t="1163" x="3867150" y="3219450"/>
          <p14:tracePt t="1196" x="3708400" y="3251200"/>
          <p14:tracePt t="1213" x="3657600" y="3270250"/>
          <p14:tracePt t="1246" x="3549650" y="3333750"/>
          <p14:tracePt t="1263" x="3486150" y="3371850"/>
          <p14:tracePt t="1295" x="3359150" y="3441700"/>
          <p14:tracePt t="1312" x="3282950" y="3479800"/>
          <p14:tracePt t="1346" x="3219450" y="3524250"/>
          <p14:tracePt t="1382" x="3143250" y="3568700"/>
          <p14:tracePt t="1418" x="3054350" y="3625850"/>
          <p14:tracePt t="1451" x="2990850" y="3657600"/>
          <p14:tracePt t="1486" x="2952750" y="3670300"/>
          <p14:tracePt t="1502" x="2914650" y="3689350"/>
          <p14:tracePt t="1535" x="2819400" y="3733800"/>
          <p14:tracePt t="1552" x="2755900" y="3759200"/>
          <p14:tracePt t="1587" x="2698750" y="3790950"/>
          <p14:tracePt t="1621" x="2673350" y="3797300"/>
          <p14:tracePt t="1655" x="2647950" y="3797300"/>
          <p14:tracePt t="1690" x="2597150" y="3816350"/>
          <p14:tracePt t="1724" x="2552700" y="3822700"/>
          <p14:tracePt t="1756" x="2546350" y="3822700"/>
          <p14:tracePt t="1839" x="2482850" y="3848100"/>
          <p14:tracePt t="1855" x="2476500" y="3848100"/>
          <p14:tracePt t="1888" x="2438400" y="3860800"/>
          <p14:tracePt t="1920" x="2425700" y="3860800"/>
          <p14:tracePt t="7729" x="2419350" y="3892550"/>
          <p14:tracePt t="7764" x="2406650" y="3937000"/>
          <p14:tracePt t="7798" x="2387600" y="3975100"/>
          <p14:tracePt t="7815" x="2374900" y="4013200"/>
          <p14:tracePt t="7848" x="2349500" y="4070350"/>
          <p14:tracePt t="7864" x="2343150" y="4095750"/>
          <p14:tracePt t="7897" x="2324100" y="4133850"/>
          <p14:tracePt t="7932" x="2286000" y="4210050"/>
          <p14:tracePt t="7966" x="2266950" y="4260850"/>
          <p14:tracePt t="8002" x="2235200" y="4349750"/>
          <p14:tracePt t="8036" x="2216150" y="4394200"/>
          <p14:tracePt t="8052" x="2203450" y="4419600"/>
          <p14:tracePt t="8094" x="2171700" y="4464050"/>
          <p14:tracePt t="8111" x="2171700" y="4476750"/>
          <p14:tracePt t="8145" x="2165350" y="4483100"/>
          <p14:tracePt t="8195" x="2159000" y="4483100"/>
          <p14:tracePt t="8313" x="2159000" y="4489450"/>
          <p14:tracePt t="8364" x="2127250" y="4438650"/>
          <p14:tracePt t="8401" x="2089150" y="4349750"/>
          <p14:tracePt t="8418" x="2076450" y="4330700"/>
          <p14:tracePt t="8455" x="2070100" y="4286250"/>
          <p14:tracePt t="8505" x="2070100" y="4279900"/>
          <p14:tracePt t="8590" x="2139950" y="4222750"/>
          <p14:tracePt t="8629" x="2305050" y="4121150"/>
          <p14:tracePt t="8662" x="2400300" y="4057650"/>
          <p14:tracePt t="8679" x="2432050" y="4032250"/>
          <p14:tracePt t="8710" x="2438400" y="4025900"/>
          <p14:tracePt t="8793" x="2438400" y="4019550"/>
          <p14:tracePt t="8843" x="2438400" y="4013200"/>
          <p14:tracePt t="8925" x="2438400" y="4000500"/>
          <p14:tracePt t="8974" x="2419350" y="4000500"/>
          <p14:tracePt t="8991" x="2381250" y="4013200"/>
          <p14:tracePt t="9008" x="2355850" y="4019550"/>
          <p14:tracePt t="9044" x="2330450" y="4032250"/>
          <p14:tracePt t="9081" x="2254250" y="4127500"/>
          <p14:tracePt t="9116" x="2165350" y="4267200"/>
          <p14:tracePt t="9162" x="2070100" y="4546600"/>
          <p14:tracePt t="9179" x="2044700" y="4603750"/>
          <p14:tracePt t="9213" x="2025650" y="4699000"/>
          <p14:tracePt t="9246" x="2006600" y="4718050"/>
          <p14:tracePt t="9262" x="1981200" y="4737100"/>
          <p14:tracePt t="9296" x="1854200" y="4762500"/>
          <p14:tracePt t="9314" x="1784350" y="4762500"/>
          <p14:tracePt t="9349" x="1651000" y="4686300"/>
          <p14:tracePt t="9384" x="1625600" y="4648200"/>
          <p14:tracePt t="9421" x="1631950" y="4616450"/>
          <p14:tracePt t="9457" x="1663700" y="4565650"/>
          <p14:tracePt t="9492" x="1708150" y="4508500"/>
          <p14:tracePt t="9511" x="1746250" y="4464050"/>
          <p14:tracePt t="9548" x="1822450" y="4400550"/>
          <p14:tracePt t="9581" x="1854200" y="4349750"/>
          <p14:tracePt t="9598" x="1866900" y="4343400"/>
          <p14:tracePt t="9633" x="1885950" y="4330700"/>
          <p14:tracePt t="9693" x="1905000" y="4305300"/>
          <p14:tracePt t="9710" x="1917700" y="4298950"/>
          <p14:tracePt t="9746" x="1930400" y="4279900"/>
          <p14:tracePt t="9796" x="1936750" y="4273550"/>
          <p14:tracePt t="9830" x="1949450" y="4254500"/>
          <p14:tracePt t="9848" x="1955800" y="4241800"/>
          <p14:tracePt t="9883" x="1993900" y="4191000"/>
          <p14:tracePt t="9918" x="2032000" y="4152900"/>
          <p14:tracePt t="9935" x="2051050" y="4121150"/>
          <p14:tracePt t="9969" x="2063750" y="4089400"/>
          <p14:tracePt t="9986" x="2076450" y="4083050"/>
          <p14:tracePt t="10020" x="2082800" y="4057650"/>
          <p14:tracePt t="10055" x="2089150" y="4032250"/>
          <p14:tracePt t="10073" x="2089150" y="4019550"/>
          <p14:tracePt t="10091" x="2089150" y="3994150"/>
          <p14:tracePt t="10126" x="2089150" y="3987800"/>
          <p14:tracePt t="10161" x="2089150" y="3981450"/>
          <p14:tracePt t="10261" x="2076450" y="3981450"/>
          <p14:tracePt t="10377" x="2076450" y="3968750"/>
          <p14:tracePt t="10393" x="2070100" y="3968750"/>
          <p14:tracePt t="10494" x="2044700" y="3981450"/>
          <p14:tracePt t="10529" x="2006600" y="4044950"/>
          <p14:tracePt t="10562" x="1949450" y="4178300"/>
          <p14:tracePt t="10596" x="1898650" y="4318000"/>
          <p14:tracePt t="10614" x="1873250" y="4381500"/>
          <p14:tracePt t="10647" x="1816100" y="4495800"/>
          <p14:tracePt t="10663" x="1803400" y="4521200"/>
          <p14:tracePt t="10697" x="1784350" y="4546600"/>
          <p14:tracePt t="10731" x="1784350" y="4552950"/>
          <p14:tracePt t="10760" x="1778000" y="4552950"/>
          <p14:tracePt t="10795" x="1758950" y="4552950"/>
          <p14:tracePt t="10830" x="1746250" y="4552950"/>
          <p14:tracePt t="10862" x="1727200" y="4533900"/>
          <p14:tracePt t="10879" x="1720850" y="4521200"/>
          <p14:tracePt t="10912" x="1714500" y="4470400"/>
          <p14:tracePt t="10932" x="1708150" y="4432300"/>
          <p14:tracePt t="10966" x="1708150" y="4381500"/>
          <p14:tracePt t="10982" x="1727200" y="4349750"/>
          <p14:tracePt t="11016" x="1778000" y="4286250"/>
          <p14:tracePt t="11050" x="1860550" y="4222750"/>
          <p14:tracePt t="11084" x="1962150" y="4178300"/>
          <p14:tracePt t="11103" x="2063750" y="4127500"/>
          <p14:tracePt t="11120" x="2108200" y="4114800"/>
          <p14:tracePt t="11154" x="2152650" y="4083050"/>
          <p14:tracePt t="11171" x="2171700" y="4057650"/>
          <p14:tracePt t="11189" x="2178050" y="4032250"/>
          <p14:tracePt t="11205" x="2184400" y="4019550"/>
          <p14:tracePt t="11241" x="2190750" y="3968750"/>
          <p14:tracePt t="11260" x="2190750" y="3949700"/>
          <p14:tracePt t="11294" x="2184400" y="3917950"/>
          <p14:tracePt t="11327" x="2171700" y="3898900"/>
          <p14:tracePt t="11376" x="2165350" y="3898900"/>
          <p14:tracePt t="11411" x="2139950" y="3898900"/>
          <p14:tracePt t="11444" x="2044700" y="3905250"/>
          <p14:tracePt t="11462" x="2006600" y="3911600"/>
          <p14:tracePt t="11497" x="1911350" y="3956050"/>
          <p14:tracePt t="11512" x="1885950" y="3975100"/>
          <p14:tracePt t="11546" x="1822450" y="4064000"/>
          <p14:tracePt t="11580" x="1746250" y="4197350"/>
          <p14:tracePt t="11597" x="1682750" y="4305300"/>
          <p14:tracePt t="11632" x="1600200" y="4451350"/>
          <p14:tracePt t="11649" x="1536700" y="4527550"/>
          <p14:tracePt t="11683" x="1422400" y="4648200"/>
          <p14:tracePt t="11699" x="1390650" y="4673600"/>
          <p14:tracePt t="11731" x="1358900" y="4667250"/>
          <p14:tracePt t="11747" x="1333500" y="4648200"/>
          <p14:tracePt t="11765" x="1314450" y="4616450"/>
          <p14:tracePt t="11798" x="1263650" y="4527550"/>
          <p14:tracePt t="11843" x="1250950" y="4457700"/>
          <p14:tracePt t="11860" x="1250950" y="4438650"/>
          <p14:tracePt t="11893" x="1250950" y="4400550"/>
          <p14:tracePt t="11910" x="1257300" y="4381500"/>
          <p14:tracePt t="11943" x="1270000" y="4362450"/>
          <p14:tracePt t="11978" x="1320800" y="4318000"/>
          <p14:tracePt t="12012" x="1416050" y="4273550"/>
          <p14:tracePt t="12044" x="1600200" y="4184650"/>
          <p14:tracePt t="12060" x="1695450" y="4146550"/>
          <p14:tracePt t="12093" x="1873250" y="4057650"/>
          <p14:tracePt t="12109" x="1905000" y="4044950"/>
          <p14:tracePt t="12144" x="1936750" y="4000500"/>
          <p14:tracePt t="12179" x="1949450" y="3987800"/>
          <p14:tracePt t="12196" x="1955800" y="3981450"/>
          <p14:tracePt t="12263" x="1949450" y="3981450"/>
          <p14:tracePt t="12297" x="1911350" y="3962400"/>
          <p14:tracePt t="12313" x="1898650" y="3956050"/>
          <p14:tracePt t="12358" x="1873250" y="3949700"/>
          <p14:tracePt t="12410" x="1866900" y="3949700"/>
          <p14:tracePt t="12465" x="1822450" y="4006850"/>
          <p14:tracePt t="12499" x="1771650" y="4159250"/>
          <p14:tracePt t="12516" x="1739900" y="4241800"/>
          <p14:tracePt t="12550" x="1651000" y="4489450"/>
          <p14:tracePt t="12584" x="1587500" y="4654550"/>
          <p14:tracePt t="12601" x="1555750" y="4705350"/>
          <p14:tracePt t="12634" x="1498600" y="4781550"/>
          <p14:tracePt t="12669" x="1441450" y="4800600"/>
          <p14:tracePt t="12686" x="1403350" y="4787900"/>
          <p14:tracePt t="12721" x="1308100" y="4711700"/>
          <p14:tracePt t="12736" x="1276350" y="4660900"/>
          <p14:tracePt t="12768" x="1238250" y="4591050"/>
          <p14:tracePt t="12802" x="1238250" y="4540250"/>
          <p14:tracePt t="12821" x="1238250" y="4508500"/>
          <p14:tracePt t="12870" x="1352550" y="4406900"/>
          <p14:tracePt t="12908" x="1568450" y="4305300"/>
          <p14:tracePt t="12925" x="1670050" y="4267200"/>
          <p14:tracePt t="12959" x="1860550" y="4203700"/>
          <p14:tracePt t="12976" x="1917700" y="4184650"/>
          <p14:tracePt t="13011" x="1955800" y="4171950"/>
          <p14:tracePt t="13029" x="1955800" y="4159250"/>
          <p14:tracePt t="13062" x="1968500" y="4140200"/>
          <p14:tracePt t="13079" x="1968500" y="4127500"/>
          <p14:tracePt t="13113" x="1981200" y="4083050"/>
          <p14:tracePt t="13130" x="1981200" y="4064000"/>
          <p14:tracePt t="13164" x="1981200" y="4025900"/>
          <p14:tracePt t="13199" x="1962150" y="3981450"/>
          <p14:tracePt t="13233" x="1943100" y="3968750"/>
          <p14:tracePt t="13329" x="1943100" y="3962400"/>
          <p14:tracePt t="13458" x="1943100" y="3956050"/>
          <p14:tracePt t="13475" x="1936750" y="3956050"/>
          <p14:tracePt t="13526" x="1930400" y="3956050"/>
          <p14:tracePt t="14897" x="1955800" y="3924300"/>
          <p14:tracePt t="14930" x="1987550" y="3886200"/>
          <p14:tracePt t="14971" x="2000250" y="3867150"/>
          <p14:tracePt t="15085" x="1993900" y="3886200"/>
          <p14:tracePt t="15101" x="1974850" y="3905250"/>
          <p14:tracePt t="15132" x="1974850" y="3917950"/>
          <p14:tracePt t="15629" x="1949450" y="3981450"/>
          <p14:tracePt t="15647" x="1949450" y="4000500"/>
          <p14:tracePt t="15684" x="1943100" y="4013200"/>
          <p14:tracePt t="15932" x="1949450" y="4013200"/>
          <p14:tracePt t="15980" x="1949450" y="4019550"/>
          <p14:tracePt t="15996" x="1949450" y="4038600"/>
          <p14:tracePt t="16038" x="1949450" y="4127500"/>
          <p14:tracePt t="16057" x="1949450" y="4159250"/>
          <p14:tracePt t="16092" x="1949450" y="4178300"/>
          <p14:tracePt t="16194" x="1955800" y="4178300"/>
          <p14:tracePt t="16211" x="1962150" y="4178300"/>
          <p14:tracePt t="16274" x="1993900" y="4152900"/>
          <p14:tracePt t="16308" x="2012950" y="4146550"/>
          <p14:tracePt t="16375" x="2025650" y="4165600"/>
          <p14:tracePt t="16392" x="2057400" y="4203700"/>
          <p14:tracePt t="16425" x="2114550" y="4254500"/>
          <p14:tracePt t="16458" x="2254250" y="4337050"/>
          <p14:tracePt t="16491" x="2349500" y="4400550"/>
          <p14:tracePt t="16573" x="2349500" y="4413250"/>
          <p14:tracePt t="16607" x="2349500" y="4425950"/>
          <p14:tracePt t="16776" x="2349500" y="4451350"/>
          <p14:tracePt t="16809" x="2349500" y="4508500"/>
          <p14:tracePt t="16825" x="2349500" y="4540250"/>
          <p14:tracePt t="16858" x="2349500" y="4622800"/>
          <p14:tracePt t="16892" x="2349500" y="4699000"/>
          <p14:tracePt t="16908" x="2349500" y="4705350"/>
          <p14:tracePt t="16944" x="2349500" y="4711700"/>
          <p14:tracePt t="17011" x="2349500" y="4743450"/>
          <p14:tracePt t="17046" x="2349500" y="4781550"/>
          <p14:tracePt t="17061" x="2349500" y="4800600"/>
          <p14:tracePt t="17101" x="2343150" y="4857750"/>
          <p14:tracePt t="17133" x="2330450" y="4864100"/>
          <p14:tracePt t="17579" x="2336800" y="4857750"/>
          <p14:tracePt t="18528" x="2381250" y="4857750"/>
          <p14:tracePt t="18563" x="2444750" y="4857750"/>
          <p14:tracePt t="18580" x="2470150" y="4857750"/>
          <p14:tracePt t="18614" x="2508250" y="4857750"/>
          <p14:tracePt t="18654" x="2520950" y="4857750"/>
          <p14:tracePt t="18688" x="2540000" y="4857750"/>
          <p14:tracePt t="18705" x="2552700" y="4857750"/>
          <p14:tracePt t="18737" x="2565400" y="4857750"/>
          <p14:tracePt t="18754" x="2571750" y="4851400"/>
          <p14:tracePt t="18772" x="2590800" y="4851400"/>
          <p14:tracePt t="18806" x="2622550" y="4845050"/>
          <p14:tracePt t="18839" x="2635250" y="4838700"/>
          <p14:tracePt t="18889" x="2647950" y="4826000"/>
          <p14:tracePt t="19310" x="2711450" y="4838700"/>
          <p14:tracePt t="19344" x="2838450" y="4838700"/>
          <p14:tracePt t="19361" x="2876550" y="4838700"/>
          <p14:tracePt t="19393" x="2901950" y="4838700"/>
          <p14:tracePt t="19762" x="2863850" y="4902200"/>
          <p14:tracePt t="19797" x="2838450" y="4959350"/>
          <p14:tracePt t="19830" x="2838450" y="4965700"/>
          <p14:tracePt t="19879" x="2838450" y="4972050"/>
          <p14:tracePt t="19895" x="2851150" y="4965700"/>
          <p14:tracePt t="19928" x="2889250" y="4921250"/>
          <p14:tracePt t="19962" x="2933700" y="4883150"/>
          <p14:tracePt t="19996" x="2952750" y="4870450"/>
          <p14:tracePt t="20011" x="2952750" y="4857750"/>
          <p14:tracePt t="20045" x="2952750" y="4851400"/>
          <p14:tracePt t="20094" x="2952750" y="4895850"/>
          <p14:tracePt t="20111" x="2946400" y="4927600"/>
          <p14:tracePt t="20144" x="2946400" y="4991100"/>
          <p14:tracePt t="20161" x="2971800" y="5022850"/>
          <p14:tracePt t="20201" x="3003550" y="5048250"/>
          <p14:tracePt t="20237" x="3073400" y="5016500"/>
          <p14:tracePt t="20255" x="3105150" y="5003800"/>
          <p14:tracePt t="20273" x="3136900" y="4984750"/>
          <p14:tracePt t="20307" x="3162300" y="4965700"/>
          <p14:tracePt t="20358" x="3162300" y="4953000"/>
          <p14:tracePt t="20426" x="3155950" y="4972050"/>
          <p14:tracePt t="20460" x="3155950" y="5029200"/>
          <p14:tracePt t="20493" x="3168650" y="5080000"/>
          <p14:tracePt t="20527" x="3282950" y="5143500"/>
          <p14:tracePt t="20544" x="3327400" y="5149850"/>
          <p14:tracePt t="20578" x="3422650" y="5156200"/>
          <p14:tracePt t="20612" x="3511550" y="5156200"/>
          <p14:tracePt t="20628" x="3517900" y="5156200"/>
          <p14:tracePt t="20661" x="3524250" y="5156200"/>
          <p14:tracePt t="20694" x="3536950" y="5156200"/>
          <p14:tracePt t="20836" x="3543300" y="5156200"/>
          <p14:tracePt t="20871" x="3581400" y="5143500"/>
          <p14:tracePt t="20907" x="3619500" y="5137150"/>
          <p14:tracePt t="20907" x="3632200" y="5137150"/>
          <p14:tracePt t="20925" x="3644900" y="5130800"/>
          <p14:tracePt t="20962" x="3651250" y="5130800"/>
          <p14:tracePt t="21015" x="3651250" y="5124450"/>
          <p14:tracePt t="21475" x="3644900" y="5124450"/>
          <p14:tracePt t="21492" x="3644900" y="5111750"/>
          <p14:tracePt t="21527" x="3632200" y="5105400"/>
          <p14:tracePt t="21543" x="3625850" y="5105400"/>
          <p14:tracePt t="21576" x="3613150" y="5105400"/>
          <p14:tracePt t="21592" x="3587750" y="5105400"/>
          <p14:tracePt t="21627" x="3524250" y="5118100"/>
          <p14:tracePt t="21644" x="3517900" y="5118100"/>
          <p14:tracePt t="21677" x="3505200" y="5118100"/>
          <p14:tracePt t="21799" x="3505200" y="5111750"/>
          <p14:tracePt t="21864" x="3511550" y="5111750"/>
          <p14:tracePt t="21932" x="3517900" y="5105400"/>
          <p14:tracePt t="21982" x="3524250" y="5099050"/>
          <p14:tracePt t="22063" x="3524250" y="5092700"/>
          <p14:tracePt t="22130" x="3536950" y="5080000"/>
          <p14:tracePt t="22332" x="3543300" y="5073650"/>
          <p14:tracePt t="22365" x="3543300" y="5067300"/>
          <p14:tracePt t="22616" x="3549650" y="5067300"/>
          <p14:tracePt t="22730" x="3549650" y="5060950"/>
          <p14:tracePt t="23167" x="3549650" y="5048250"/>
          <p14:tracePt t="23330" x="3568700" y="5035550"/>
          <p14:tracePt t="23364" x="3575050" y="5003800"/>
          <p14:tracePt t="23398" x="3581400" y="4984750"/>
          <p14:tracePt t="23449" x="3549650" y="5022850"/>
          <p14:tracePt t="23483" x="3498850" y="5067300"/>
          <p14:tracePt t="23499" x="3486150" y="5099050"/>
          <p14:tracePt t="23532" x="3486150" y="5111750"/>
          <p14:tracePt t="23550" x="3486150" y="5099050"/>
          <p14:tracePt t="23585" x="3524250" y="5041900"/>
          <p14:tracePt t="23602" x="3524250" y="5035550"/>
          <p14:tracePt t="23635" x="3536950" y="5029200"/>
          <p14:tracePt t="23750" x="3543300" y="5029200"/>
          <p14:tracePt t="23834" x="3530600" y="5029200"/>
          <p14:tracePt t="23883" x="3492500" y="5067300"/>
          <p14:tracePt t="23922" x="3460750" y="5099050"/>
          <p14:tracePt t="23972" x="3454400" y="5111750"/>
          <p14:tracePt t="24040" x="3479800" y="5080000"/>
          <p14:tracePt t="24057" x="3505200" y="5060950"/>
          <p14:tracePt t="24075" x="3517900" y="5035550"/>
          <p14:tracePt t="24109" x="3543300" y="5016500"/>
          <p14:tracePt t="24143" x="3549650" y="5010150"/>
          <p14:tracePt t="24240" x="3556000" y="5003800"/>
          <p14:tracePt t="24256" x="3568700" y="5003800"/>
          <p14:tracePt t="24275" x="3575050" y="4997450"/>
          <p14:tracePt t="24308" x="3581400" y="4978400"/>
          <p14:tracePt t="24324" x="3587750" y="4972050"/>
          <p14:tracePt t="24357" x="3600450" y="4965700"/>
          <p14:tracePt t="24432" x="3600450" y="4953000"/>
          <p14:tracePt t="24468" x="3524250" y="5067300"/>
          <p14:tracePt t="24502" x="3473450" y="5130800"/>
          <p14:tracePt t="24536" x="3467100" y="5149850"/>
          <p14:tracePt t="24589" x="3486150" y="5124450"/>
          <p14:tracePt t="24605" x="3511550" y="5099050"/>
          <p14:tracePt t="24638" x="3549650" y="5048250"/>
          <p14:tracePt t="24672" x="3575050" y="5016500"/>
          <p14:tracePt t="24689" x="3581400" y="5010150"/>
          <p14:tracePt t="24722" x="3587750" y="5010150"/>
          <p14:tracePt t="24788" x="3587750" y="5016500"/>
          <p14:tracePt t="24806" x="3556000" y="5060950"/>
          <p14:tracePt t="24841" x="3517900" y="5099050"/>
          <p14:tracePt t="24856" x="3498850" y="5118100"/>
          <p14:tracePt t="25009" x="3505200" y="5080000"/>
          <p14:tracePt t="25043" x="3517900" y="5029200"/>
          <p14:tracePt t="25076" x="3536950" y="4972050"/>
          <p14:tracePt t="25110" x="3549650" y="4953000"/>
          <p14:tracePt t="25127" x="3549650" y="4946650"/>
          <p14:tracePt t="25161" x="3556000" y="4933950"/>
          <p14:tracePt t="25600" x="3556000" y="4921250"/>
          <p14:tracePt t="26155" x="3556000" y="4927600"/>
          <p14:tracePt t="26256" x="3556000" y="4921250"/>
          <p14:tracePt t="26273" x="3556000" y="4908550"/>
          <p14:tracePt t="26423" x="3556000" y="4921250"/>
          <p14:tracePt t="26456" x="3549650" y="4921250"/>
          <p14:tracePt t="26513" x="3549650" y="4927600"/>
          <p14:tracePt t="26665" x="3486150" y="5003800"/>
          <p14:tracePt t="26683" x="3467100" y="5035550"/>
          <p14:tracePt t="26716" x="3422650" y="5111750"/>
          <p14:tracePt t="26752" x="3409950" y="5149850"/>
          <p14:tracePt t="26850" x="3422650" y="5130800"/>
          <p14:tracePt t="26867" x="3429000" y="5111750"/>
          <p14:tracePt t="26900" x="3460750" y="5073650"/>
          <p14:tracePt t="26933" x="3479800" y="5048250"/>
          <p14:tracePt t="26966" x="3492500" y="5035550"/>
          <p14:tracePt t="26982" x="3505200" y="5035550"/>
          <p14:tracePt t="27063" x="3486150" y="5060950"/>
          <p14:tracePt t="27098" x="3460750" y="5092700"/>
          <p14:tracePt t="27115" x="3460750" y="5099050"/>
          <p14:tracePt t="27165" x="3517900" y="5092700"/>
          <p14:tracePt t="27183" x="3536950" y="5073650"/>
          <p14:tracePt t="27216" x="3568700" y="5048250"/>
          <p14:tracePt t="27232" x="3575050" y="5041900"/>
          <p14:tracePt t="27506" x="3581400" y="5041900"/>
          <p14:tracePt t="27549" x="3632200" y="5048250"/>
          <p14:tracePt t="27565" x="3670300" y="5048250"/>
          <p14:tracePt t="27599" x="3702050" y="5048250"/>
          <p14:tracePt t="27633" x="3708400" y="5048250"/>
          <p14:tracePt t="27992" x="3714750" y="5041900"/>
          <p14:tracePt t="28026" x="3822700" y="4997450"/>
          <p14:tracePt t="28049" x="3898900" y="4965700"/>
          <p14:tracePt t="28085" x="3949700" y="4914900"/>
          <p14:tracePt t="28102" x="3956050" y="4902200"/>
          <p14:tracePt t="28136" x="3949700" y="4883150"/>
          <p14:tracePt t="28171" x="3911600" y="4883150"/>
          <p14:tracePt t="28188" x="3873500" y="4895850"/>
          <p14:tracePt t="28221" x="3759200" y="4991100"/>
          <p14:tracePt t="28255" x="3695700" y="5092700"/>
          <p14:tracePt t="28272" x="3695700" y="5118100"/>
          <p14:tracePt t="28305" x="3702050" y="5124450"/>
          <p14:tracePt t="28340" x="3822700" y="5105400"/>
          <p14:tracePt t="28374" x="3937000" y="5041900"/>
          <p14:tracePt t="28408" x="3994150" y="4978400"/>
          <p14:tracePt t="28476" x="3943350" y="4978400"/>
          <p14:tracePt t="28492" x="3886200" y="4997450"/>
          <p14:tracePt t="28540" x="3651250" y="5118100"/>
          <p14:tracePt t="28557" x="3619500" y="5149850"/>
          <p14:tracePt t="28595" x="3587750" y="5162550"/>
          <p14:tracePt t="28663" x="3606800" y="5162550"/>
          <p14:tracePt t="28681" x="3651250" y="5175250"/>
          <p14:tracePt t="28716" x="3733800" y="5175250"/>
          <p14:tracePt t="28732" x="3778250" y="5175250"/>
          <p14:tracePt t="28766" x="3873500" y="5156200"/>
          <p14:tracePt t="28802" x="3937000" y="5080000"/>
          <p14:tracePt t="28818" x="3956050" y="5041900"/>
          <p14:tracePt t="28852" x="3981450" y="4953000"/>
          <p14:tracePt t="28870" x="3987800" y="4933950"/>
          <p14:tracePt t="28904" x="3987800" y="4908550"/>
          <p14:tracePt t="28972" x="3962400" y="4908550"/>
          <p14:tracePt t="29005" x="3886200" y="4953000"/>
          <p14:tracePt t="29021" x="3848100" y="4972050"/>
          <p14:tracePt t="29056" x="3784600" y="5029200"/>
          <p14:tracePt t="29089" x="3727450" y="5099050"/>
          <p14:tracePt t="29132" x="3721100" y="5143500"/>
          <p14:tracePt t="29151" x="3721100" y="5156200"/>
          <p14:tracePt t="29186" x="3740150" y="5175250"/>
          <p14:tracePt t="29221" x="3790950" y="5175250"/>
          <p14:tracePt t="29256" x="3810000" y="5162550"/>
          <p14:tracePt t="29274" x="3841750" y="5124450"/>
          <p14:tracePt t="29306" x="3860800" y="5099050"/>
          <p14:tracePt t="29356" x="3822700" y="5111750"/>
          <p14:tracePt t="29372" x="3790950" y="5130800"/>
          <p14:tracePt t="29406" x="3708400" y="5187950"/>
          <p14:tracePt t="29457" x="3708400" y="5194300"/>
          <p14:tracePt t="29473" x="3714750" y="5194300"/>
          <p14:tracePt t="29507" x="3746500" y="5187950"/>
          <p14:tracePt t="29541" x="3778250" y="5168900"/>
          <p14:tracePt t="29557" x="3803650" y="5156200"/>
          <p14:tracePt t="29591" x="3829050" y="5143500"/>
          <p14:tracePt t="29623" x="3841750" y="5137150"/>
          <p14:tracePt t="29646" x="3854450" y="5130800"/>
          <p14:tracePt t="29682" x="3860800" y="5143500"/>
          <p14:tracePt t="29717" x="3860800" y="5245100"/>
          <p14:tracePt t="29734" x="3854450" y="5276850"/>
          <p14:tracePt t="29768" x="3835400" y="5308600"/>
          <p14:tracePt t="29786" x="3810000" y="5308600"/>
          <p14:tracePt t="29819" x="3771900" y="5302250"/>
          <p14:tracePt t="29835" x="3759200" y="5314950"/>
          <p14:tracePt t="29869" x="3759200" y="5334000"/>
          <p14:tracePt t="29917" x="3771900" y="5327650"/>
          <p14:tracePt t="29949" x="3778250" y="5321300"/>
          <p14:tracePt t="29981" x="3790950" y="5314950"/>
          <p14:tracePt t="29998" x="3790950" y="5302250"/>
          <p14:tracePt t="30032" x="3790950" y="5283200"/>
          <p14:tracePt t="30048" x="3797300" y="5270500"/>
          <p14:tracePt t="30082" x="3810000" y="5257800"/>
          <p14:tracePt t="30117" x="3829050" y="5238750"/>
          <p14:tracePt t="30152" x="3886200" y="5194300"/>
          <p14:tracePt t="30194" x="4019550" y="5124450"/>
          <p14:tracePt t="30212" x="4064000" y="5111750"/>
          <p14:tracePt t="30246" x="4083050" y="5111750"/>
          <p14:tracePt t="30264" x="4089400" y="5149850"/>
          <p14:tracePt t="30297" x="4108450" y="5283200"/>
          <p14:tracePt t="30332" x="4140200" y="5397500"/>
          <p14:tracePt t="30366" x="4222750" y="5511800"/>
          <p14:tracePt t="30383" x="4273550" y="5537200"/>
          <p14:tracePt t="30418" x="4394200" y="5568950"/>
          <p14:tracePt t="30433" x="4425950" y="5568950"/>
          <p14:tracePt t="30450" x="4438650" y="5568950"/>
          <p14:tracePt t="30499" x="4438650" y="5575300"/>
          <p14:tracePt t="30516" x="4438650" y="5588000"/>
          <p14:tracePt t="30550" x="4445000" y="5607050"/>
          <p14:tracePt t="30583" x="4470400" y="5619750"/>
          <p14:tracePt t="30616" x="4540250" y="5632450"/>
          <p14:tracePt t="30634" x="4603750" y="5632450"/>
          <p14:tracePt t="30667" x="4794250" y="5632450"/>
          <p14:tracePt t="30683" x="4902200" y="5632450"/>
          <p14:tracePt t="30725" x="5099050" y="5632450"/>
          <p14:tracePt t="30745" x="5137150" y="5638800"/>
          <p14:tracePt t="30876" x="5143500" y="5638800"/>
          <p14:tracePt t="30894" x="5156200" y="5638800"/>
          <p14:tracePt t="30928" x="5168900" y="5619750"/>
          <p14:tracePt t="31057" x="5175250" y="5613400"/>
          <p14:tracePt t="31090" x="5187950" y="5607050"/>
          <p14:tracePt t="31122" x="5194300" y="5600700"/>
          <p14:tracePt t="31139" x="5194300" y="5588000"/>
          <p14:tracePt t="31172" x="5200650" y="5588000"/>
          <p14:tracePt t="31205" x="5207000" y="5581650"/>
          <p14:tracePt t="31230" x="5207000" y="5575300"/>
          <p14:tracePt t="31263" x="5219700" y="5575300"/>
          <p14:tracePt t="31394" x="5219700" y="5568950"/>
          <p14:tracePt t="31495" x="5219700" y="5556250"/>
          <p14:tracePt t="31794" x="5270500" y="5480050"/>
          <p14:tracePt t="31830" x="5334000" y="5448300"/>
          <p14:tracePt t="31865" x="5372100" y="5607050"/>
          <p14:tracePt t="32141" x="5372100" y="5581650"/>
          <p14:tracePt t="32174" x="5378450" y="5537200"/>
          <p14:tracePt t="32209" x="5384800" y="5537200"/>
          <p14:tracePt t="32226" x="5397500" y="5537200"/>
          <p14:tracePt t="32261" x="5441950" y="5537200"/>
          <p14:tracePt t="32295" x="5461000" y="5505450"/>
          <p14:tracePt t="32331" x="5461000" y="5492750"/>
          <p14:tracePt t="32366" x="5461000" y="5486400"/>
          <p14:tracePt t="32419" x="5461000" y="5480050"/>
          <p14:tracePt t="32500" x="5461000" y="5473700"/>
          <p14:tracePt t="33340" x="5480050" y="5461000"/>
          <p14:tracePt t="33375" x="5505450" y="5441950"/>
          <p14:tracePt t="33410" x="5505450" y="5429250"/>
          <p14:tracePt t="33478" x="5505450" y="5435600"/>
          <p14:tracePt t="33531" x="5505450" y="5441950"/>
          <p14:tracePt t="33646" x="5518150" y="5416550"/>
          <p14:tracePt t="33663" x="5524500" y="5397500"/>
          <p14:tracePt t="33698" x="5549900" y="5384800"/>
          <p14:tracePt t="33761" x="5556250" y="5378450"/>
          <p14:tracePt t="33812" x="5556250" y="5365750"/>
          <p14:tracePt t="33923" x="5568950" y="5365750"/>
          <p14:tracePt t="33973" x="5568950" y="5359400"/>
          <p14:tracePt t="34009" x="5575300" y="5353050"/>
          <p14:tracePt t="34323" x="5588000" y="5346700"/>
          <p14:tracePt t="34340" x="5588000" y="5334000"/>
          <p14:tracePt t="34375" x="5600700" y="5334000"/>
          <p14:tracePt t="34579" x="5613400" y="5327650"/>
          <p14:tracePt t="34597" x="5613400" y="5321300"/>
          <p14:tracePt t="34632" x="5619750" y="5321300"/>
          <p14:tracePt t="34813" x="5632450" y="5321300"/>
          <p14:tracePt t="34873" x="5664200" y="5289550"/>
          <p14:tracePt t="34895" x="5670550" y="5283200"/>
          <p14:tracePt t="34931" x="5676900" y="5270500"/>
          <p14:tracePt t="35029" x="5676900" y="5283200"/>
          <p14:tracePt t="35341" x="5676900" y="5289550"/>
          <p14:tracePt t="35585" x="5664200" y="5289550"/>
          <p14:tracePt t="35632" x="5651500" y="5289550"/>
          <p14:tracePt t="35679" x="5632450" y="5308600"/>
          <p14:tracePt t="35698" x="5626100" y="5321300"/>
          <p14:tracePt t="35729" x="5619750" y="5340350"/>
          <p14:tracePt t="35761" x="5619750" y="5346700"/>
          <p14:tracePt t="35808" x="5670550" y="5353050"/>
          <p14:tracePt t="35824" x="5695950" y="5334000"/>
          <p14:tracePt t="35856" x="5715000" y="5314950"/>
          <p14:tracePt t="35891" x="5740400" y="5289550"/>
          <p14:tracePt t="35906" x="5759450" y="5270500"/>
          <p14:tracePt t="35938" x="5772150" y="5251450"/>
          <p14:tracePt t="35970" x="5778500" y="5238750"/>
          <p14:tracePt t="35986" x="5778500" y="5232400"/>
          <p14:tracePt t="36232" x="5746750" y="5257800"/>
          <p14:tracePt t="36248" x="5721350" y="5283200"/>
          <p14:tracePt t="36266" x="5689600" y="5321300"/>
          <p14:tracePt t="36282" x="5676900" y="5353050"/>
          <p14:tracePt t="36316" x="5664200" y="5378450"/>
          <p14:tracePt t="36437" x="5708650" y="5353050"/>
          <p14:tracePt t="36472" x="5727700" y="5346700"/>
          <p14:tracePt t="36490" x="5734050" y="5334000"/>
          <p14:tracePt t="36559" x="5740400" y="5334000"/>
          <p14:tracePt t="36576" x="5759450" y="5334000"/>
          <p14:tracePt t="36610" x="5797550" y="5334000"/>
          <p14:tracePt t="36645" x="5829300" y="5302250"/>
          <p14:tracePt t="36662" x="5835650" y="5302250"/>
          <p14:tracePt t="36696" x="5842000" y="5283200"/>
          <p14:tracePt t="36714" x="5861050" y="5264150"/>
          <p14:tracePt t="36747" x="5861050" y="5251450"/>
          <p14:tracePt t="36763" x="5861050" y="5238750"/>
          <p14:tracePt t="36814" x="5861050" y="5257800"/>
          <p14:tracePt t="36831" x="5861050" y="5289550"/>
          <p14:tracePt t="36866" x="5854700" y="5346700"/>
          <p14:tracePt t="36883" x="5854700" y="5365750"/>
          <p14:tracePt t="36885" x="5854700" y="5372100"/>
          <p14:tracePt t="36918" x="5873750" y="5384800"/>
          <p14:tracePt t="36954" x="5949950" y="5353050"/>
          <p14:tracePt t="36986" x="6000750" y="5289550"/>
          <p14:tracePt t="37004" x="6026150" y="5257800"/>
          <p14:tracePt t="37039" x="6051550" y="5207000"/>
          <p14:tracePt t="37075" x="6051550" y="5194300"/>
          <p14:tracePt t="37168" x="6038850" y="5194300"/>
          <p14:tracePt t="37200" x="6013450" y="5207000"/>
          <p14:tracePt t="37216" x="6007100" y="5213350"/>
          <p14:tracePt t="37249" x="5994400" y="5213350"/>
          <p14:tracePt t="37470" x="5975350" y="5219700"/>
          <p14:tracePt t="37505" x="5975350" y="5226050"/>
          <p14:tracePt t="37604" x="5981700" y="5238750"/>
          <p14:tracePt t="37637" x="5994400" y="5238750"/>
          <p14:tracePt t="37673" x="6000750" y="5238750"/>
          <p14:tracePt t="37873" x="6000750" y="5245100"/>
          <p14:tracePt t="38732" x="6000750" y="5238750"/>
          <p14:tracePt t="38837" x="6026150" y="5226050"/>
          <p14:tracePt t="38873" x="6057900" y="5200650"/>
          <p14:tracePt t="38906" x="6064250" y="5194300"/>
          <p14:tracePt t="39019" x="6064250" y="5207000"/>
          <p14:tracePt t="39152" x="6076950" y="5207000"/>
          <p14:tracePt t="39186" x="6083300" y="5200650"/>
          <p14:tracePt t="39203" x="6089650" y="5194300"/>
          <p14:tracePt t="39238" x="6121400" y="5175250"/>
          <p14:tracePt t="39256" x="6140450" y="5162550"/>
          <p14:tracePt t="39274" x="6159500" y="5143500"/>
          <p14:tracePt t="39292" x="6178550" y="5137150"/>
          <p14:tracePt t="39324" x="6210300" y="5124450"/>
          <p14:tracePt t="39359" x="6223000" y="5111750"/>
          <p14:tracePt t="39407" x="6235700" y="5111750"/>
          <p14:tracePt t="39456" x="6242050" y="5111750"/>
          <p14:tracePt t="39473" x="6248400" y="5111750"/>
          <p14:tracePt t="39506" x="6254750" y="5111750"/>
          <p14:tracePt t="39524" x="6267450" y="5111750"/>
          <p14:tracePt t="39585" x="6286500" y="5105400"/>
          <p14:tracePt t="39603" x="6299200" y="5105400"/>
          <p14:tracePt t="39637" x="6311900" y="5092700"/>
          <p14:tracePt t="40101" x="6311900" y="5080000"/>
          <p14:tracePt t="42449" x="6350000" y="5060950"/>
          <p14:tracePt t="42485" x="6394450" y="5035550"/>
          <p14:tracePt t="42502" x="6400800" y="5029200"/>
          <p14:tracePt t="42536" x="6407150" y="5029200"/>
          <p14:tracePt t="42666" x="6413500" y="5029200"/>
          <p14:tracePt t="42718" x="6445250" y="5029200"/>
          <p14:tracePt t="42734" x="6464300" y="5029200"/>
          <p14:tracePt t="42768" x="6502400" y="5010150"/>
          <p14:tracePt t="42786" x="6508750" y="5010150"/>
          <p14:tracePt t="42820" x="6527800" y="5003800"/>
          <p14:tracePt t="42838" x="6540500" y="5003800"/>
          <p14:tracePt t="42855" x="6565900" y="5003800"/>
          <p14:tracePt t="42889" x="6597650" y="5016500"/>
          <p14:tracePt t="42924" x="6616700" y="5149850"/>
          <p14:tracePt t="42975" x="6616700" y="5162550"/>
          <p14:tracePt t="43218" x="6616700" y="5137150"/>
          <p14:tracePt t="43281" x="6616700" y="5130800"/>
          <p14:tracePt t="43297" x="6616700" y="5124450"/>
          <p14:tracePt t="43329" x="6616700" y="5099050"/>
          <p14:tracePt t="43362" x="6616700" y="5067300"/>
          <p14:tracePt t="43379" x="6616700" y="5048250"/>
          <p14:tracePt t="43412" x="6629400" y="5010150"/>
          <p14:tracePt t="43428" x="6629400" y="5003800"/>
          <p14:tracePt t="43461" x="6635750" y="4997450"/>
          <p14:tracePt t="43526" x="6635750" y="4984750"/>
          <p14:tracePt t="43591" x="6616700" y="5016500"/>
          <p14:tracePt t="43626" x="6597650" y="5035550"/>
          <p14:tracePt t="43642" x="6584950" y="5035550"/>
          <p14:tracePt t="43682" x="6584950" y="5048250"/>
          <p14:tracePt t="43862" x="6578600" y="5048250"/>
          <p14:tracePt t="43896" x="6565900" y="5060950"/>
          <p14:tracePt t="43932" x="6508750" y="5124450"/>
          <p14:tracePt t="43965" x="6483350" y="5149850"/>
          <p14:tracePt t="43983" x="6477000" y="5156200"/>
          <p14:tracePt t="44017" x="6502400" y="5156200"/>
          <p14:tracePt t="44050" x="6584950" y="5099050"/>
          <p14:tracePt t="44083" x="6635750" y="5035550"/>
          <p14:tracePt t="44101" x="6635750" y="5029200"/>
          <p14:tracePt t="44152" x="6597650" y="5029200"/>
          <p14:tracePt t="44167" x="6572250" y="5054600"/>
          <p14:tracePt t="44185" x="6565900" y="5067300"/>
          <p14:tracePt t="44216" x="6565900" y="5099050"/>
          <p14:tracePt t="44250" x="6604000" y="5099050"/>
          <p14:tracePt t="44268" x="6667500" y="5048250"/>
          <p14:tracePt t="44301" x="6743700" y="4984750"/>
          <p14:tracePt t="44335" x="6781800" y="4946650"/>
          <p14:tracePt t="44351" x="6781800" y="4940300"/>
          <p14:tracePt t="44385" x="6788150" y="4940300"/>
          <p14:tracePt t="44451" x="6775450" y="4984750"/>
          <p14:tracePt t="44486" x="6762750" y="5016500"/>
          <p14:tracePt t="44502" x="6756400" y="5029200"/>
          <p14:tracePt t="44635" x="6756400" y="5016500"/>
          <p14:tracePt t="44733" x="6692900" y="5092700"/>
          <p14:tracePt t="44749" x="6648450" y="5149850"/>
          <p14:tracePt t="44769" x="6610350" y="5207000"/>
          <p14:tracePt t="44803" x="6584950" y="5257800"/>
          <p14:tracePt t="44885" x="6578600" y="5270500"/>
          <p14:tracePt t="44950" x="6591300" y="5257800"/>
          <p14:tracePt t="44983" x="6623050" y="5226050"/>
          <p14:tracePt t="44999" x="6648450" y="5200650"/>
          <p14:tracePt t="45032" x="6686550" y="5156200"/>
          <p14:tracePt t="45047" x="6718300" y="5124450"/>
          <p14:tracePt t="45081" x="6743700" y="5067300"/>
          <p14:tracePt t="45097" x="6750050" y="5067300"/>
          <p14:tracePt t="45131" x="6756400" y="5060950"/>
          <p14:tracePt t="45147" x="6762750" y="5048250"/>
          <p14:tracePt t="45182" x="6794500" y="5016500"/>
          <p14:tracePt t="45216" x="6826250" y="4997450"/>
          <p14:tracePt t="45250" x="6858000" y="4965700"/>
          <p14:tracePt t="45335" x="6851650" y="4997450"/>
          <p14:tracePt t="45369" x="6826250" y="5067300"/>
          <p14:tracePt t="45403" x="6807200" y="5086350"/>
          <p14:tracePt t="45438" x="6807200" y="5092700"/>
          <p14:tracePt t="45603" x="6819900" y="5080000"/>
          <p14:tracePt t="45639" x="6838950" y="5060950"/>
          <p14:tracePt t="45673" x="6851650" y="5041900"/>
          <p14:tracePt t="45689" x="6858000" y="5035550"/>
          <p14:tracePt t="45722" x="6870700" y="5035550"/>
          <p14:tracePt t="45849" x="6877050" y="5010150"/>
          <p14:tracePt t="45866" x="6902450" y="4997450"/>
          <p14:tracePt t="45900" x="6934200" y="4946650"/>
          <p14:tracePt t="45996" x="6889750" y="5022850"/>
          <p14:tracePt t="46032" x="6851650" y="5080000"/>
          <p14:tracePt t="46068" x="6838950" y="5099050"/>
          <p14:tracePt t="46187" x="6838950" y="5080000"/>
          <p14:tracePt t="46204" x="6838950" y="5073650"/>
          <p14:tracePt t="46240" x="6838950" y="50673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8677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Single-Structured Sparsity of Cascaded Channel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290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Cascaded channel model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BS-RIS and RIS-UE channel can be expressed based on Saleh-Valenzuela model as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91A4661F-AA1B-4DC9-A578-53BE0B541248}"/>
              </a:ext>
            </a:extLst>
          </p:cNvPr>
          <p:cNvGrpSpPr/>
          <p:nvPr/>
        </p:nvGrpSpPr>
        <p:grpSpPr>
          <a:xfrm>
            <a:off x="5451676" y="4490977"/>
            <a:ext cx="3692324" cy="2023011"/>
            <a:chOff x="4155311" y="3634275"/>
            <a:chExt cx="4796485" cy="2812824"/>
          </a:xfrm>
        </p:grpSpPr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0A030ECB-73D1-434F-9785-38AD33CA78E5}"/>
                </a:ext>
              </a:extLst>
            </p:cNvPr>
            <p:cNvSpPr/>
            <p:nvPr/>
          </p:nvSpPr>
          <p:spPr>
            <a:xfrm>
              <a:off x="4155311" y="3873109"/>
              <a:ext cx="4796485" cy="257399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56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42" name="图片 141">
              <a:extLst>
                <a:ext uri="{FF2B5EF4-FFF2-40B4-BE49-F238E27FC236}">
                  <a16:creationId xmlns:a16="http://schemas.microsoft.com/office/drawing/2014/main" id="{A1CFAB52-CF30-46C3-BA72-4AE540DF5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42988" l="0" r="1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414" b="57683"/>
            <a:stretch/>
          </p:blipFill>
          <p:spPr>
            <a:xfrm>
              <a:off x="7374057" y="4147050"/>
              <a:ext cx="1006078" cy="1292459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10C88C12-815A-4819-9C13-E29571DC6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7213" y="4309211"/>
              <a:ext cx="1822340" cy="1904726"/>
            </a:xfrm>
            <a:prstGeom prst="rect">
              <a:avLst/>
            </a:prstGeom>
          </p:spPr>
        </p:pic>
        <p:graphicFrame>
          <p:nvGraphicFramePr>
            <p:cNvPr id="144" name="对象 143">
              <a:extLst>
                <a:ext uri="{FF2B5EF4-FFF2-40B4-BE49-F238E27FC236}">
                  <a16:creationId xmlns:a16="http://schemas.microsoft.com/office/drawing/2014/main" id="{D0C8B347-E4FB-4ADF-9DC6-AB706CD3C66D}"/>
                </a:ext>
              </a:extLst>
            </p:cNvPr>
            <p:cNvGraphicFramePr/>
            <p:nvPr/>
          </p:nvGraphicFramePr>
          <p:xfrm>
            <a:off x="5683189" y="3832682"/>
            <a:ext cx="504703" cy="81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7" imgW="1324037" imgH="2619499" progId="Visio.Drawing.11">
                    <p:embed/>
                  </p:oleObj>
                </mc:Choice>
                <mc:Fallback>
                  <p:oleObj name="Visio" r:id="rId7" imgW="1324037" imgH="2619499" progId="Visio.Drawing.11">
                    <p:embed/>
                    <p:pic>
                      <p:nvPicPr>
                        <p:cNvPr id="25" name="对象 24">
                          <a:extLst>
                            <a:ext uri="{FF2B5EF4-FFF2-40B4-BE49-F238E27FC236}">
                              <a16:creationId xmlns:a16="http://schemas.microsoft.com/office/drawing/2014/main" id="{EAC6F12A-372B-420D-9A4A-945041C561E6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3189" y="3832682"/>
                          <a:ext cx="504703" cy="81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id="{E389FEB2-A955-4161-9E1A-F05683B4A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58924" y="5168077"/>
              <a:ext cx="469343" cy="469343"/>
            </a:xfrm>
            <a:prstGeom prst="rect">
              <a:avLst/>
            </a:prstGeom>
          </p:spPr>
        </p:pic>
        <p:pic>
          <p:nvPicPr>
            <p:cNvPr id="146" name="Picture 723">
              <a:extLst>
                <a:ext uri="{FF2B5EF4-FFF2-40B4-BE49-F238E27FC236}">
                  <a16:creationId xmlns:a16="http://schemas.microsoft.com/office/drawing/2014/main" id="{28F3EA5A-1DF1-4598-9C84-B0393163CEBC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7697150" y="5786655"/>
              <a:ext cx="164197" cy="279571"/>
            </a:xfrm>
            <a:prstGeom prst="rect">
              <a:avLst/>
            </a:prstGeom>
          </p:spPr>
        </p:pic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FE4DA7E3-56A0-4714-AFBF-88573DE51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95406" y="5730200"/>
              <a:ext cx="485560" cy="485560"/>
            </a:xfrm>
            <a:prstGeom prst="rect">
              <a:avLst/>
            </a:prstGeom>
          </p:spPr>
        </p:pic>
        <p:pic>
          <p:nvPicPr>
            <p:cNvPr id="148" name="Picture 723">
              <a:extLst>
                <a:ext uri="{FF2B5EF4-FFF2-40B4-BE49-F238E27FC236}">
                  <a16:creationId xmlns:a16="http://schemas.microsoft.com/office/drawing/2014/main" id="{EABD893F-18CE-4083-B294-6FCCF728141B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4997181" y="5114484"/>
              <a:ext cx="164197" cy="279571"/>
            </a:xfrm>
            <a:prstGeom prst="rect">
              <a:avLst/>
            </a:prstGeom>
          </p:spPr>
        </p:pic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EB450FDD-B91F-4533-B5AC-649E22744580}"/>
                </a:ext>
              </a:extLst>
            </p:cNvPr>
            <p:cNvGrpSpPr/>
            <p:nvPr/>
          </p:nvGrpSpPr>
          <p:grpSpPr>
            <a:xfrm>
              <a:off x="7473628" y="4291185"/>
              <a:ext cx="447451" cy="539871"/>
              <a:chOff x="6733725" y="1958920"/>
              <a:chExt cx="447451" cy="539871"/>
            </a:xfrm>
          </p:grpSpPr>
          <p:sp>
            <p:nvSpPr>
              <p:cNvPr id="211" name="平行四边形 210">
                <a:extLst>
                  <a:ext uri="{FF2B5EF4-FFF2-40B4-BE49-F238E27FC236}">
                    <a16:creationId xmlns:a16="http://schemas.microsoft.com/office/drawing/2014/main" id="{3E57A5DF-D1CB-4590-B3A2-6CF1459EBE1F}"/>
                  </a:ext>
                </a:extLst>
              </p:cNvPr>
              <p:cNvSpPr/>
              <p:nvPr/>
            </p:nvSpPr>
            <p:spPr>
              <a:xfrm rot="16200000">
                <a:off x="6687515" y="2005130"/>
                <a:ext cx="539871" cy="447451"/>
              </a:xfrm>
              <a:prstGeom prst="parallelogram">
                <a:avLst>
                  <a:gd name="adj" fmla="val 3796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平行四边形 211">
                <a:extLst>
                  <a:ext uri="{FF2B5EF4-FFF2-40B4-BE49-F238E27FC236}">
                    <a16:creationId xmlns:a16="http://schemas.microsoft.com/office/drawing/2014/main" id="{0F0F9E19-037F-44D8-9CFC-025CFD9448A8}"/>
                  </a:ext>
                </a:extLst>
              </p:cNvPr>
              <p:cNvSpPr/>
              <p:nvPr/>
            </p:nvSpPr>
            <p:spPr>
              <a:xfrm rot="16200000">
                <a:off x="6752562" y="2015825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平行四边形 212">
                <a:extLst>
                  <a:ext uri="{FF2B5EF4-FFF2-40B4-BE49-F238E27FC236}">
                    <a16:creationId xmlns:a16="http://schemas.microsoft.com/office/drawing/2014/main" id="{338606BA-A80D-4574-9404-8A437864B523}"/>
                  </a:ext>
                </a:extLst>
              </p:cNvPr>
              <p:cNvSpPr/>
              <p:nvPr/>
            </p:nvSpPr>
            <p:spPr>
              <a:xfrm rot="16200000">
                <a:off x="6833163" y="2046397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平行四边形 213">
                <a:extLst>
                  <a:ext uri="{FF2B5EF4-FFF2-40B4-BE49-F238E27FC236}">
                    <a16:creationId xmlns:a16="http://schemas.microsoft.com/office/drawing/2014/main" id="{BDEEAB80-0D28-456F-9118-9B4FB00FC814}"/>
                  </a:ext>
                </a:extLst>
              </p:cNvPr>
              <p:cNvSpPr/>
              <p:nvPr/>
            </p:nvSpPr>
            <p:spPr>
              <a:xfrm rot="16200000">
                <a:off x="6914334" y="2075519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平行四边形 214">
                <a:extLst>
                  <a:ext uri="{FF2B5EF4-FFF2-40B4-BE49-F238E27FC236}">
                    <a16:creationId xmlns:a16="http://schemas.microsoft.com/office/drawing/2014/main" id="{EBF4A03E-7B1C-4D03-B8E3-74EEA4A1E9F8}"/>
                  </a:ext>
                </a:extLst>
              </p:cNvPr>
              <p:cNvSpPr/>
              <p:nvPr/>
            </p:nvSpPr>
            <p:spPr>
              <a:xfrm rot="16200000">
                <a:off x="6994934" y="2106091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平行四边形 215">
                <a:extLst>
                  <a:ext uri="{FF2B5EF4-FFF2-40B4-BE49-F238E27FC236}">
                    <a16:creationId xmlns:a16="http://schemas.microsoft.com/office/drawing/2014/main" id="{F01D217D-433D-487C-AFFD-2A9379860314}"/>
                  </a:ext>
                </a:extLst>
              </p:cNvPr>
              <p:cNvSpPr/>
              <p:nvPr/>
            </p:nvSpPr>
            <p:spPr>
              <a:xfrm rot="16200000">
                <a:off x="7075315" y="2136598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平行四边形 216">
                <a:extLst>
                  <a:ext uri="{FF2B5EF4-FFF2-40B4-BE49-F238E27FC236}">
                    <a16:creationId xmlns:a16="http://schemas.microsoft.com/office/drawing/2014/main" id="{0A95E7AD-709E-4339-982A-B0376A696C5D}"/>
                  </a:ext>
                </a:extLst>
              </p:cNvPr>
              <p:cNvSpPr/>
              <p:nvPr/>
            </p:nvSpPr>
            <p:spPr>
              <a:xfrm rot="16200000">
                <a:off x="6752562" y="2099612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平行四边形 217">
                <a:extLst>
                  <a:ext uri="{FF2B5EF4-FFF2-40B4-BE49-F238E27FC236}">
                    <a16:creationId xmlns:a16="http://schemas.microsoft.com/office/drawing/2014/main" id="{525C0C82-604C-49D5-B672-C22BC933AD37}"/>
                  </a:ext>
                </a:extLst>
              </p:cNvPr>
              <p:cNvSpPr/>
              <p:nvPr/>
            </p:nvSpPr>
            <p:spPr>
              <a:xfrm rot="16200000">
                <a:off x="6833163" y="2130183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平行四边形 218">
                <a:extLst>
                  <a:ext uri="{FF2B5EF4-FFF2-40B4-BE49-F238E27FC236}">
                    <a16:creationId xmlns:a16="http://schemas.microsoft.com/office/drawing/2014/main" id="{18064836-8F2B-4069-ADF9-775C040FFDDB}"/>
                  </a:ext>
                </a:extLst>
              </p:cNvPr>
              <p:cNvSpPr/>
              <p:nvPr/>
            </p:nvSpPr>
            <p:spPr>
              <a:xfrm rot="16200000">
                <a:off x="6914334" y="2159306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平行四边形 219">
                <a:extLst>
                  <a:ext uri="{FF2B5EF4-FFF2-40B4-BE49-F238E27FC236}">
                    <a16:creationId xmlns:a16="http://schemas.microsoft.com/office/drawing/2014/main" id="{C49A00DE-EE19-4972-BED4-2FE01510B331}"/>
                  </a:ext>
                </a:extLst>
              </p:cNvPr>
              <p:cNvSpPr/>
              <p:nvPr/>
            </p:nvSpPr>
            <p:spPr>
              <a:xfrm rot="16200000">
                <a:off x="6994934" y="2189877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平行四边形 220">
                <a:extLst>
                  <a:ext uri="{FF2B5EF4-FFF2-40B4-BE49-F238E27FC236}">
                    <a16:creationId xmlns:a16="http://schemas.microsoft.com/office/drawing/2014/main" id="{F425ADCD-EA3F-4E31-9BDC-934BB1B2328D}"/>
                  </a:ext>
                </a:extLst>
              </p:cNvPr>
              <p:cNvSpPr/>
              <p:nvPr/>
            </p:nvSpPr>
            <p:spPr>
              <a:xfrm rot="16200000">
                <a:off x="7075315" y="2220385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平行四边形 221">
                <a:extLst>
                  <a:ext uri="{FF2B5EF4-FFF2-40B4-BE49-F238E27FC236}">
                    <a16:creationId xmlns:a16="http://schemas.microsoft.com/office/drawing/2014/main" id="{B03787E7-A338-49C4-8CC3-FCC8FCBA6206}"/>
                  </a:ext>
                </a:extLst>
              </p:cNvPr>
              <p:cNvSpPr/>
              <p:nvPr/>
            </p:nvSpPr>
            <p:spPr>
              <a:xfrm rot="16200000">
                <a:off x="6752562" y="2180594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平行四边形 222">
                <a:extLst>
                  <a:ext uri="{FF2B5EF4-FFF2-40B4-BE49-F238E27FC236}">
                    <a16:creationId xmlns:a16="http://schemas.microsoft.com/office/drawing/2014/main" id="{F72EAB97-A47C-461F-9546-8FD75006D441}"/>
                  </a:ext>
                </a:extLst>
              </p:cNvPr>
              <p:cNvSpPr/>
              <p:nvPr/>
            </p:nvSpPr>
            <p:spPr>
              <a:xfrm rot="16200000">
                <a:off x="6833163" y="2211166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平行四边形 223">
                <a:extLst>
                  <a:ext uri="{FF2B5EF4-FFF2-40B4-BE49-F238E27FC236}">
                    <a16:creationId xmlns:a16="http://schemas.microsoft.com/office/drawing/2014/main" id="{24BCDF49-1B0E-40C0-8CBB-A8AF9935F229}"/>
                  </a:ext>
                </a:extLst>
              </p:cNvPr>
              <p:cNvSpPr/>
              <p:nvPr/>
            </p:nvSpPr>
            <p:spPr>
              <a:xfrm rot="16200000">
                <a:off x="6914334" y="2240289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平行四边形 224">
                <a:extLst>
                  <a:ext uri="{FF2B5EF4-FFF2-40B4-BE49-F238E27FC236}">
                    <a16:creationId xmlns:a16="http://schemas.microsoft.com/office/drawing/2014/main" id="{2129C6DE-A25D-4491-8FE0-8E1C2F5D783E}"/>
                  </a:ext>
                </a:extLst>
              </p:cNvPr>
              <p:cNvSpPr/>
              <p:nvPr/>
            </p:nvSpPr>
            <p:spPr>
              <a:xfrm rot="16200000">
                <a:off x="6994934" y="2270860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平行四边形 225">
                <a:extLst>
                  <a:ext uri="{FF2B5EF4-FFF2-40B4-BE49-F238E27FC236}">
                    <a16:creationId xmlns:a16="http://schemas.microsoft.com/office/drawing/2014/main" id="{3C24FD7D-B7C6-407E-9535-85F3DD943AA6}"/>
                  </a:ext>
                </a:extLst>
              </p:cNvPr>
              <p:cNvSpPr/>
              <p:nvPr/>
            </p:nvSpPr>
            <p:spPr>
              <a:xfrm rot="16200000">
                <a:off x="7075315" y="2301368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平行四边形 226">
                <a:extLst>
                  <a:ext uri="{FF2B5EF4-FFF2-40B4-BE49-F238E27FC236}">
                    <a16:creationId xmlns:a16="http://schemas.microsoft.com/office/drawing/2014/main" id="{81B76F37-C73F-4E5F-A4A5-123633AF837F}"/>
                  </a:ext>
                </a:extLst>
              </p:cNvPr>
              <p:cNvSpPr/>
              <p:nvPr/>
            </p:nvSpPr>
            <p:spPr>
              <a:xfrm rot="16200000">
                <a:off x="6752562" y="2264381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平行四边形 227">
                <a:extLst>
                  <a:ext uri="{FF2B5EF4-FFF2-40B4-BE49-F238E27FC236}">
                    <a16:creationId xmlns:a16="http://schemas.microsoft.com/office/drawing/2014/main" id="{6115DFA7-7FE1-4199-B8C9-3B7C0D091D87}"/>
                  </a:ext>
                </a:extLst>
              </p:cNvPr>
              <p:cNvSpPr/>
              <p:nvPr/>
            </p:nvSpPr>
            <p:spPr>
              <a:xfrm rot="16200000">
                <a:off x="6833163" y="2294952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9" name="平行四边形 228">
                <a:extLst>
                  <a:ext uri="{FF2B5EF4-FFF2-40B4-BE49-F238E27FC236}">
                    <a16:creationId xmlns:a16="http://schemas.microsoft.com/office/drawing/2014/main" id="{382639E8-9277-4B31-B976-B801709A3932}"/>
                  </a:ext>
                </a:extLst>
              </p:cNvPr>
              <p:cNvSpPr/>
              <p:nvPr/>
            </p:nvSpPr>
            <p:spPr>
              <a:xfrm rot="16200000">
                <a:off x="6914334" y="2324075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平行四边形 229">
                <a:extLst>
                  <a:ext uri="{FF2B5EF4-FFF2-40B4-BE49-F238E27FC236}">
                    <a16:creationId xmlns:a16="http://schemas.microsoft.com/office/drawing/2014/main" id="{EF867369-CDE4-42DF-A8AE-FDA5B30FA5A5}"/>
                  </a:ext>
                </a:extLst>
              </p:cNvPr>
              <p:cNvSpPr/>
              <p:nvPr/>
            </p:nvSpPr>
            <p:spPr>
              <a:xfrm rot="16200000">
                <a:off x="6994934" y="2354646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平行四边形 230">
                <a:extLst>
                  <a:ext uri="{FF2B5EF4-FFF2-40B4-BE49-F238E27FC236}">
                    <a16:creationId xmlns:a16="http://schemas.microsoft.com/office/drawing/2014/main" id="{BE77DA5C-2F54-4808-BBEC-4CB173C77A7D}"/>
                  </a:ext>
                </a:extLst>
              </p:cNvPr>
              <p:cNvSpPr/>
              <p:nvPr/>
            </p:nvSpPr>
            <p:spPr>
              <a:xfrm rot="16200000">
                <a:off x="7075315" y="2380884"/>
                <a:ext cx="88648" cy="65644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F98DF7DE-34A6-4A8D-93A0-9071C0A6A2FA}"/>
                </a:ext>
              </a:extLst>
            </p:cNvPr>
            <p:cNvGrpSpPr/>
            <p:nvPr/>
          </p:nvGrpSpPr>
          <p:grpSpPr>
            <a:xfrm>
              <a:off x="5799246" y="4536027"/>
              <a:ext cx="495966" cy="405526"/>
              <a:chOff x="7345860" y="2401735"/>
              <a:chExt cx="495966" cy="444661"/>
            </a:xfrm>
          </p:grpSpPr>
          <p:sp>
            <p:nvSpPr>
              <p:cNvPr id="193" name="平行四边形 192">
                <a:extLst>
                  <a:ext uri="{FF2B5EF4-FFF2-40B4-BE49-F238E27FC236}">
                    <a16:creationId xmlns:a16="http://schemas.microsoft.com/office/drawing/2014/main" id="{03DAFCDE-E800-44DC-9514-DF4D6B2281A4}"/>
                  </a:ext>
                </a:extLst>
              </p:cNvPr>
              <p:cNvSpPr/>
              <p:nvPr/>
            </p:nvSpPr>
            <p:spPr>
              <a:xfrm rot="20484138">
                <a:off x="7345860" y="2409596"/>
                <a:ext cx="495966" cy="422039"/>
              </a:xfrm>
              <a:prstGeom prst="parallelogram">
                <a:avLst>
                  <a:gd name="adj" fmla="val 30654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C5A429BB-D418-4AE8-BD90-BCC79B7B46C8}"/>
                  </a:ext>
                </a:extLst>
              </p:cNvPr>
              <p:cNvGrpSpPr/>
              <p:nvPr/>
            </p:nvGrpSpPr>
            <p:grpSpPr>
              <a:xfrm>
                <a:off x="7420680" y="2401735"/>
                <a:ext cx="354668" cy="444661"/>
                <a:chOff x="7420680" y="2401735"/>
                <a:chExt cx="354668" cy="444661"/>
              </a:xfrm>
            </p:grpSpPr>
            <p:sp>
              <p:nvSpPr>
                <p:cNvPr id="195" name="平行四边形 194">
                  <a:extLst>
                    <a:ext uri="{FF2B5EF4-FFF2-40B4-BE49-F238E27FC236}">
                      <a16:creationId xmlns:a16="http://schemas.microsoft.com/office/drawing/2014/main" id="{89883454-FD85-4725-A610-68A49DB71BFE}"/>
                    </a:ext>
                  </a:extLst>
                </p:cNvPr>
                <p:cNvSpPr/>
                <p:nvPr/>
              </p:nvSpPr>
              <p:spPr>
                <a:xfrm rot="20484138">
                  <a:off x="7420680" y="2476132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6" name="平行四边形 195">
                  <a:extLst>
                    <a:ext uri="{FF2B5EF4-FFF2-40B4-BE49-F238E27FC236}">
                      <a16:creationId xmlns:a16="http://schemas.microsoft.com/office/drawing/2014/main" id="{E386DE7E-18D7-4F6E-A599-B05157D1E118}"/>
                    </a:ext>
                  </a:extLst>
                </p:cNvPr>
                <p:cNvSpPr/>
                <p:nvPr/>
              </p:nvSpPr>
              <p:spPr>
                <a:xfrm rot="20484138">
                  <a:off x="7504413" y="2451810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7" name="平行四边形 196">
                  <a:extLst>
                    <a:ext uri="{FF2B5EF4-FFF2-40B4-BE49-F238E27FC236}">
                      <a16:creationId xmlns:a16="http://schemas.microsoft.com/office/drawing/2014/main" id="{0B4311C6-232C-4828-89C5-DDFCA8E9D78C}"/>
                    </a:ext>
                  </a:extLst>
                </p:cNvPr>
                <p:cNvSpPr/>
                <p:nvPr/>
              </p:nvSpPr>
              <p:spPr>
                <a:xfrm rot="20484138">
                  <a:off x="7588146" y="2427488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8" name="平行四边形 197">
                  <a:extLst>
                    <a:ext uri="{FF2B5EF4-FFF2-40B4-BE49-F238E27FC236}">
                      <a16:creationId xmlns:a16="http://schemas.microsoft.com/office/drawing/2014/main" id="{98E315E7-8250-4589-8E07-0169983E137A}"/>
                    </a:ext>
                  </a:extLst>
                </p:cNvPr>
                <p:cNvSpPr/>
                <p:nvPr/>
              </p:nvSpPr>
              <p:spPr>
                <a:xfrm rot="20484138">
                  <a:off x="7671880" y="2401735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9" name="平行四边形 198">
                  <a:extLst>
                    <a:ext uri="{FF2B5EF4-FFF2-40B4-BE49-F238E27FC236}">
                      <a16:creationId xmlns:a16="http://schemas.microsoft.com/office/drawing/2014/main" id="{AFB79CA0-652B-406E-90E5-6C3BEDD50E06}"/>
                    </a:ext>
                  </a:extLst>
                </p:cNvPr>
                <p:cNvSpPr/>
                <p:nvPr/>
              </p:nvSpPr>
              <p:spPr>
                <a:xfrm rot="20484138">
                  <a:off x="7429240" y="2572959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0" name="平行四边形 199">
                  <a:extLst>
                    <a:ext uri="{FF2B5EF4-FFF2-40B4-BE49-F238E27FC236}">
                      <a16:creationId xmlns:a16="http://schemas.microsoft.com/office/drawing/2014/main" id="{A233D958-FED6-44C3-A021-215734029EEE}"/>
                    </a:ext>
                  </a:extLst>
                </p:cNvPr>
                <p:cNvSpPr/>
                <p:nvPr/>
              </p:nvSpPr>
              <p:spPr>
                <a:xfrm rot="20484138">
                  <a:off x="7512973" y="2548637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1" name="平行四边形 200">
                  <a:extLst>
                    <a:ext uri="{FF2B5EF4-FFF2-40B4-BE49-F238E27FC236}">
                      <a16:creationId xmlns:a16="http://schemas.microsoft.com/office/drawing/2014/main" id="{3A882D53-10F2-4FDB-8E91-9B75419EFF14}"/>
                    </a:ext>
                  </a:extLst>
                </p:cNvPr>
                <p:cNvSpPr/>
                <p:nvPr/>
              </p:nvSpPr>
              <p:spPr>
                <a:xfrm rot="20484138">
                  <a:off x="7596706" y="2524315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2" name="平行四边形 201">
                  <a:extLst>
                    <a:ext uri="{FF2B5EF4-FFF2-40B4-BE49-F238E27FC236}">
                      <a16:creationId xmlns:a16="http://schemas.microsoft.com/office/drawing/2014/main" id="{E8099D72-6860-43D0-B572-C5B35D5902D3}"/>
                    </a:ext>
                  </a:extLst>
                </p:cNvPr>
                <p:cNvSpPr/>
                <p:nvPr/>
              </p:nvSpPr>
              <p:spPr>
                <a:xfrm rot="20484138">
                  <a:off x="7680440" y="2498562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3" name="平行四边形 202">
                  <a:extLst>
                    <a:ext uri="{FF2B5EF4-FFF2-40B4-BE49-F238E27FC236}">
                      <a16:creationId xmlns:a16="http://schemas.microsoft.com/office/drawing/2014/main" id="{27C1C671-E8C1-47CD-9B6D-BC8AE33FCE08}"/>
                    </a:ext>
                  </a:extLst>
                </p:cNvPr>
                <p:cNvSpPr/>
                <p:nvPr/>
              </p:nvSpPr>
              <p:spPr>
                <a:xfrm rot="20484138">
                  <a:off x="7429240" y="2672958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4" name="平行四边形 203">
                  <a:extLst>
                    <a:ext uri="{FF2B5EF4-FFF2-40B4-BE49-F238E27FC236}">
                      <a16:creationId xmlns:a16="http://schemas.microsoft.com/office/drawing/2014/main" id="{191E19B8-9DB6-4518-AD66-0EC982C3A948}"/>
                    </a:ext>
                  </a:extLst>
                </p:cNvPr>
                <p:cNvSpPr/>
                <p:nvPr/>
              </p:nvSpPr>
              <p:spPr>
                <a:xfrm rot="20484138">
                  <a:off x="7512973" y="2648636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平行四边形 204">
                  <a:extLst>
                    <a:ext uri="{FF2B5EF4-FFF2-40B4-BE49-F238E27FC236}">
                      <a16:creationId xmlns:a16="http://schemas.microsoft.com/office/drawing/2014/main" id="{0928D4DA-1A46-47A0-82EB-4A3B78BE0198}"/>
                    </a:ext>
                  </a:extLst>
                </p:cNvPr>
                <p:cNvSpPr/>
                <p:nvPr/>
              </p:nvSpPr>
              <p:spPr>
                <a:xfrm rot="20484138">
                  <a:off x="7596706" y="2624314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平行四边形 205">
                  <a:extLst>
                    <a:ext uri="{FF2B5EF4-FFF2-40B4-BE49-F238E27FC236}">
                      <a16:creationId xmlns:a16="http://schemas.microsoft.com/office/drawing/2014/main" id="{BF4C3D7E-1FF7-46DC-916F-BD90F53C6ECD}"/>
                    </a:ext>
                  </a:extLst>
                </p:cNvPr>
                <p:cNvSpPr/>
                <p:nvPr/>
              </p:nvSpPr>
              <p:spPr>
                <a:xfrm rot="20484138">
                  <a:off x="7680440" y="2598561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平行四边形 206">
                  <a:extLst>
                    <a:ext uri="{FF2B5EF4-FFF2-40B4-BE49-F238E27FC236}">
                      <a16:creationId xmlns:a16="http://schemas.microsoft.com/office/drawing/2014/main" id="{5445920C-42C1-4857-B7C7-CAC6EE7A6E2C}"/>
                    </a:ext>
                  </a:extLst>
                </p:cNvPr>
                <p:cNvSpPr/>
                <p:nvPr/>
              </p:nvSpPr>
              <p:spPr>
                <a:xfrm rot="20484138">
                  <a:off x="7437800" y="2769785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平行四边形 207">
                  <a:extLst>
                    <a:ext uri="{FF2B5EF4-FFF2-40B4-BE49-F238E27FC236}">
                      <a16:creationId xmlns:a16="http://schemas.microsoft.com/office/drawing/2014/main" id="{B9B958A5-E161-446D-AF0A-E10E88CB7AE9}"/>
                    </a:ext>
                  </a:extLst>
                </p:cNvPr>
                <p:cNvSpPr/>
                <p:nvPr/>
              </p:nvSpPr>
              <p:spPr>
                <a:xfrm rot="20484138">
                  <a:off x="7521533" y="2745463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平行四边形 208">
                  <a:extLst>
                    <a:ext uri="{FF2B5EF4-FFF2-40B4-BE49-F238E27FC236}">
                      <a16:creationId xmlns:a16="http://schemas.microsoft.com/office/drawing/2014/main" id="{5036BD57-F1F6-49EB-8821-93C6D090F709}"/>
                    </a:ext>
                  </a:extLst>
                </p:cNvPr>
                <p:cNvSpPr/>
                <p:nvPr/>
              </p:nvSpPr>
              <p:spPr>
                <a:xfrm rot="20484138">
                  <a:off x="7605266" y="2721141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0" name="平行四边形 209">
                  <a:extLst>
                    <a:ext uri="{FF2B5EF4-FFF2-40B4-BE49-F238E27FC236}">
                      <a16:creationId xmlns:a16="http://schemas.microsoft.com/office/drawing/2014/main" id="{D2580BBE-CC7A-4FE3-8F3E-5CAAD02A648C}"/>
                    </a:ext>
                  </a:extLst>
                </p:cNvPr>
                <p:cNvSpPr/>
                <p:nvPr/>
              </p:nvSpPr>
              <p:spPr>
                <a:xfrm rot="20484138">
                  <a:off x="7689000" y="2695388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FDA16997-EE19-4428-96FC-9A6E9077A204}"/>
                </a:ext>
              </a:extLst>
            </p:cNvPr>
            <p:cNvGrpSpPr/>
            <p:nvPr/>
          </p:nvGrpSpPr>
          <p:grpSpPr>
            <a:xfrm>
              <a:off x="7904136" y="4409773"/>
              <a:ext cx="358038" cy="337611"/>
              <a:chOff x="7468562" y="2546438"/>
              <a:chExt cx="466241" cy="337611"/>
            </a:xfrm>
          </p:grpSpPr>
          <p:sp>
            <p:nvSpPr>
              <p:cNvPr id="176" name="平行四边形 175">
                <a:extLst>
                  <a:ext uri="{FF2B5EF4-FFF2-40B4-BE49-F238E27FC236}">
                    <a16:creationId xmlns:a16="http://schemas.microsoft.com/office/drawing/2014/main" id="{F999C784-E8A4-4EC6-A65F-AB4192B79D8B}"/>
                  </a:ext>
                </a:extLst>
              </p:cNvPr>
              <p:cNvSpPr/>
              <p:nvPr/>
            </p:nvSpPr>
            <p:spPr>
              <a:xfrm rot="9429132">
                <a:off x="7468562" y="2561926"/>
                <a:ext cx="466241" cy="287091"/>
              </a:xfrm>
              <a:prstGeom prst="parallelogram">
                <a:avLst>
                  <a:gd name="adj" fmla="val 3796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平行四边形 176">
                <a:extLst>
                  <a:ext uri="{FF2B5EF4-FFF2-40B4-BE49-F238E27FC236}">
                    <a16:creationId xmlns:a16="http://schemas.microsoft.com/office/drawing/2014/main" id="{C4AFC1E4-94B0-40FB-B3DD-63C31A4D356A}"/>
                  </a:ext>
                </a:extLst>
              </p:cNvPr>
              <p:cNvSpPr/>
              <p:nvPr/>
            </p:nvSpPr>
            <p:spPr>
              <a:xfrm rot="9429132">
                <a:off x="7547935" y="2629068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平行四边形 177">
                <a:extLst>
                  <a:ext uri="{FF2B5EF4-FFF2-40B4-BE49-F238E27FC236}">
                    <a16:creationId xmlns:a16="http://schemas.microsoft.com/office/drawing/2014/main" id="{70CF3C1E-DF82-403E-BA8B-7896FE51CE54}"/>
                  </a:ext>
                </a:extLst>
              </p:cNvPr>
              <p:cNvSpPr/>
              <p:nvPr/>
            </p:nvSpPr>
            <p:spPr>
              <a:xfrm rot="9429132">
                <a:off x="7621470" y="2601869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平行四边形 178">
                <a:extLst>
                  <a:ext uri="{FF2B5EF4-FFF2-40B4-BE49-F238E27FC236}">
                    <a16:creationId xmlns:a16="http://schemas.microsoft.com/office/drawing/2014/main" id="{1E2537FE-74D3-49A5-A685-BAD92416B8C0}"/>
                  </a:ext>
                </a:extLst>
              </p:cNvPr>
              <p:cNvSpPr/>
              <p:nvPr/>
            </p:nvSpPr>
            <p:spPr>
              <a:xfrm rot="9429132">
                <a:off x="7695006" y="2574154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平行四边形 179">
                <a:extLst>
                  <a:ext uri="{FF2B5EF4-FFF2-40B4-BE49-F238E27FC236}">
                    <a16:creationId xmlns:a16="http://schemas.microsoft.com/office/drawing/2014/main" id="{18F9E60D-68AA-4284-9857-97AE94DC9AF3}"/>
                  </a:ext>
                </a:extLst>
              </p:cNvPr>
              <p:cNvSpPr/>
              <p:nvPr/>
            </p:nvSpPr>
            <p:spPr>
              <a:xfrm rot="9429132">
                <a:off x="7768543" y="2546438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平行四边形 180">
                <a:extLst>
                  <a:ext uri="{FF2B5EF4-FFF2-40B4-BE49-F238E27FC236}">
                    <a16:creationId xmlns:a16="http://schemas.microsoft.com/office/drawing/2014/main" id="{5D0E4ABA-819F-4128-A72B-DBA5B72E62B6}"/>
                  </a:ext>
                </a:extLst>
              </p:cNvPr>
              <p:cNvSpPr/>
              <p:nvPr/>
            </p:nvSpPr>
            <p:spPr>
              <a:xfrm rot="9429132">
                <a:off x="7554807" y="2699559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平行四边形 181">
                <a:extLst>
                  <a:ext uri="{FF2B5EF4-FFF2-40B4-BE49-F238E27FC236}">
                    <a16:creationId xmlns:a16="http://schemas.microsoft.com/office/drawing/2014/main" id="{6007CDAE-9BD4-409B-B2BD-A2A1668424DD}"/>
                  </a:ext>
                </a:extLst>
              </p:cNvPr>
              <p:cNvSpPr/>
              <p:nvPr/>
            </p:nvSpPr>
            <p:spPr>
              <a:xfrm rot="9429132">
                <a:off x="7628342" y="2672360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平行四边形 182">
                <a:extLst>
                  <a:ext uri="{FF2B5EF4-FFF2-40B4-BE49-F238E27FC236}">
                    <a16:creationId xmlns:a16="http://schemas.microsoft.com/office/drawing/2014/main" id="{7BDED772-54CA-43C8-97D2-5695DE945825}"/>
                  </a:ext>
                </a:extLst>
              </p:cNvPr>
              <p:cNvSpPr/>
              <p:nvPr/>
            </p:nvSpPr>
            <p:spPr>
              <a:xfrm rot="9429132">
                <a:off x="7701878" y="2644645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平行四边形 183">
                <a:extLst>
                  <a:ext uri="{FF2B5EF4-FFF2-40B4-BE49-F238E27FC236}">
                    <a16:creationId xmlns:a16="http://schemas.microsoft.com/office/drawing/2014/main" id="{DBF25AC0-9B38-4D0C-B785-B97A78B87124}"/>
                  </a:ext>
                </a:extLst>
              </p:cNvPr>
              <p:cNvSpPr/>
              <p:nvPr/>
            </p:nvSpPr>
            <p:spPr>
              <a:xfrm rot="9429132">
                <a:off x="7775415" y="2616929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平行四边形 184">
                <a:extLst>
                  <a:ext uri="{FF2B5EF4-FFF2-40B4-BE49-F238E27FC236}">
                    <a16:creationId xmlns:a16="http://schemas.microsoft.com/office/drawing/2014/main" id="{640D1CEB-0580-4222-A93F-6E0EC530F159}"/>
                  </a:ext>
                </a:extLst>
              </p:cNvPr>
              <p:cNvSpPr/>
              <p:nvPr/>
            </p:nvSpPr>
            <p:spPr>
              <a:xfrm rot="9429132">
                <a:off x="7554805" y="2767839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平行四边形 185">
                <a:extLst>
                  <a:ext uri="{FF2B5EF4-FFF2-40B4-BE49-F238E27FC236}">
                    <a16:creationId xmlns:a16="http://schemas.microsoft.com/office/drawing/2014/main" id="{EBE02961-A69C-426E-809C-8E8410D49688}"/>
                  </a:ext>
                </a:extLst>
              </p:cNvPr>
              <p:cNvSpPr/>
              <p:nvPr/>
            </p:nvSpPr>
            <p:spPr>
              <a:xfrm rot="9429132">
                <a:off x="7628340" y="2740640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平行四边形 186">
                <a:extLst>
                  <a:ext uri="{FF2B5EF4-FFF2-40B4-BE49-F238E27FC236}">
                    <a16:creationId xmlns:a16="http://schemas.microsoft.com/office/drawing/2014/main" id="{7E74995C-F739-443B-9633-11425737AEA1}"/>
                  </a:ext>
                </a:extLst>
              </p:cNvPr>
              <p:cNvSpPr/>
              <p:nvPr/>
            </p:nvSpPr>
            <p:spPr>
              <a:xfrm rot="9429132">
                <a:off x="7701876" y="2712925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平行四边形 187">
                <a:extLst>
                  <a:ext uri="{FF2B5EF4-FFF2-40B4-BE49-F238E27FC236}">
                    <a16:creationId xmlns:a16="http://schemas.microsoft.com/office/drawing/2014/main" id="{685EDB48-6B11-4BAE-A238-AF22DADC7E40}"/>
                  </a:ext>
                </a:extLst>
              </p:cNvPr>
              <p:cNvSpPr/>
              <p:nvPr/>
            </p:nvSpPr>
            <p:spPr>
              <a:xfrm rot="9429132">
                <a:off x="7775413" y="2685209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平行四边形 188">
                <a:extLst>
                  <a:ext uri="{FF2B5EF4-FFF2-40B4-BE49-F238E27FC236}">
                    <a16:creationId xmlns:a16="http://schemas.microsoft.com/office/drawing/2014/main" id="{1F6DD297-E3D7-4681-B385-35049245564C}"/>
                  </a:ext>
                </a:extLst>
              </p:cNvPr>
              <p:cNvSpPr/>
              <p:nvPr/>
            </p:nvSpPr>
            <p:spPr>
              <a:xfrm rot="9429132">
                <a:off x="7561677" y="2838330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平行四边形 189">
                <a:extLst>
                  <a:ext uri="{FF2B5EF4-FFF2-40B4-BE49-F238E27FC236}">
                    <a16:creationId xmlns:a16="http://schemas.microsoft.com/office/drawing/2014/main" id="{021322C9-5BEC-4727-98E4-60F6B2F16E79}"/>
                  </a:ext>
                </a:extLst>
              </p:cNvPr>
              <p:cNvSpPr/>
              <p:nvPr/>
            </p:nvSpPr>
            <p:spPr>
              <a:xfrm rot="9429132">
                <a:off x="7635212" y="2811131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平行四边形 190">
                <a:extLst>
                  <a:ext uri="{FF2B5EF4-FFF2-40B4-BE49-F238E27FC236}">
                    <a16:creationId xmlns:a16="http://schemas.microsoft.com/office/drawing/2014/main" id="{61B09B96-A755-4715-AF2E-C725E3508269}"/>
                  </a:ext>
                </a:extLst>
              </p:cNvPr>
              <p:cNvSpPr/>
              <p:nvPr/>
            </p:nvSpPr>
            <p:spPr>
              <a:xfrm rot="9429132">
                <a:off x="7708748" y="2783416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平行四边形 191">
                <a:extLst>
                  <a:ext uri="{FF2B5EF4-FFF2-40B4-BE49-F238E27FC236}">
                    <a16:creationId xmlns:a16="http://schemas.microsoft.com/office/drawing/2014/main" id="{73BDCADE-5EE3-4039-A144-58E0EEBADAC2}"/>
                  </a:ext>
                </a:extLst>
              </p:cNvPr>
              <p:cNvSpPr/>
              <p:nvPr/>
            </p:nvSpPr>
            <p:spPr>
              <a:xfrm rot="9429132">
                <a:off x="7782285" y="2755700"/>
                <a:ext cx="74248" cy="45719"/>
              </a:xfrm>
              <a:prstGeom prst="parallelogram">
                <a:avLst>
                  <a:gd name="adj" fmla="val 37962"/>
                </a:avLst>
              </a:prstGeom>
              <a:solidFill>
                <a:srgbClr val="FFC000"/>
              </a:solidFill>
              <a:ln w="12700">
                <a:solidFill>
                  <a:srgbClr val="337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F5323C4C-C30B-4F0C-9A0A-9F1A79501096}"/>
                </a:ext>
              </a:extLst>
            </p:cNvPr>
            <p:cNvSpPr/>
            <p:nvPr/>
          </p:nvSpPr>
          <p:spPr bwMode="auto">
            <a:xfrm rot="17023648">
              <a:off x="6716026" y="3363372"/>
              <a:ext cx="251468" cy="1656960"/>
            </a:xfrm>
            <a:prstGeom prst="ellipse">
              <a:avLst/>
            </a:prstGeom>
            <a:gradFill flip="none" rotWithShape="1">
              <a:gsLst>
                <a:gs pos="0">
                  <a:srgbClr val="9900FF">
                    <a:tint val="66000"/>
                    <a:satMod val="160000"/>
                  </a:srgbClr>
                </a:gs>
                <a:gs pos="50000">
                  <a:srgbClr val="9900FF">
                    <a:tint val="44500"/>
                    <a:satMod val="160000"/>
                  </a:srgbClr>
                </a:gs>
                <a:gs pos="100000">
                  <a:srgbClr val="9900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941AF2C2-A572-42A4-8894-2FD73532B6EB}"/>
                </a:ext>
              </a:extLst>
            </p:cNvPr>
            <p:cNvSpPr/>
            <p:nvPr/>
          </p:nvSpPr>
          <p:spPr bwMode="auto">
            <a:xfrm rot="21270046">
              <a:off x="7660407" y="4443829"/>
              <a:ext cx="188967" cy="1270800"/>
            </a:xfrm>
            <a:prstGeom prst="ellipse">
              <a:avLst/>
            </a:prstGeom>
            <a:gradFill flip="none" rotWithShape="1">
              <a:gsLst>
                <a:gs pos="0">
                  <a:srgbClr val="9900FF">
                    <a:tint val="66000"/>
                    <a:satMod val="160000"/>
                  </a:srgbClr>
                </a:gs>
                <a:gs pos="50000">
                  <a:srgbClr val="9900FF">
                    <a:tint val="44500"/>
                    <a:satMod val="160000"/>
                  </a:srgbClr>
                </a:gs>
                <a:gs pos="100000">
                  <a:srgbClr val="9900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54" name="组合 153">
              <a:extLst>
                <a:ext uri="{FF2B5EF4-FFF2-40B4-BE49-F238E27FC236}">
                  <a16:creationId xmlns:a16="http://schemas.microsoft.com/office/drawing/2014/main" id="{629B6F41-EBE0-497C-8B68-A740DF54E5F0}"/>
                </a:ext>
              </a:extLst>
            </p:cNvPr>
            <p:cNvGrpSpPr/>
            <p:nvPr/>
          </p:nvGrpSpPr>
          <p:grpSpPr>
            <a:xfrm>
              <a:off x="6157454" y="5038994"/>
              <a:ext cx="362269" cy="353642"/>
              <a:chOff x="7345860" y="2401735"/>
              <a:chExt cx="495966" cy="444661"/>
            </a:xfrm>
          </p:grpSpPr>
          <p:sp>
            <p:nvSpPr>
              <p:cNvPr id="158" name="平行四边形 157">
                <a:extLst>
                  <a:ext uri="{FF2B5EF4-FFF2-40B4-BE49-F238E27FC236}">
                    <a16:creationId xmlns:a16="http://schemas.microsoft.com/office/drawing/2014/main" id="{1B468CC0-7556-4237-B87C-23FA3930E272}"/>
                  </a:ext>
                </a:extLst>
              </p:cNvPr>
              <p:cNvSpPr/>
              <p:nvPr/>
            </p:nvSpPr>
            <p:spPr>
              <a:xfrm rot="20484138">
                <a:off x="7345860" y="2409596"/>
                <a:ext cx="495966" cy="422039"/>
              </a:xfrm>
              <a:prstGeom prst="parallelogram">
                <a:avLst>
                  <a:gd name="adj" fmla="val 30654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9" name="组合 158">
                <a:extLst>
                  <a:ext uri="{FF2B5EF4-FFF2-40B4-BE49-F238E27FC236}">
                    <a16:creationId xmlns:a16="http://schemas.microsoft.com/office/drawing/2014/main" id="{CA1CB768-4081-443B-B954-F22C7BE74149}"/>
                  </a:ext>
                </a:extLst>
              </p:cNvPr>
              <p:cNvGrpSpPr/>
              <p:nvPr/>
            </p:nvGrpSpPr>
            <p:grpSpPr>
              <a:xfrm>
                <a:off x="7420680" y="2401735"/>
                <a:ext cx="354668" cy="444661"/>
                <a:chOff x="7420680" y="2401735"/>
                <a:chExt cx="354668" cy="444661"/>
              </a:xfrm>
            </p:grpSpPr>
            <p:sp>
              <p:nvSpPr>
                <p:cNvPr id="160" name="平行四边形 159">
                  <a:extLst>
                    <a:ext uri="{FF2B5EF4-FFF2-40B4-BE49-F238E27FC236}">
                      <a16:creationId xmlns:a16="http://schemas.microsoft.com/office/drawing/2014/main" id="{19E20231-F71F-4E77-BF8C-DCA1AC9CCDF6}"/>
                    </a:ext>
                  </a:extLst>
                </p:cNvPr>
                <p:cNvSpPr/>
                <p:nvPr/>
              </p:nvSpPr>
              <p:spPr>
                <a:xfrm rot="20484138">
                  <a:off x="7420680" y="2476132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1" name="平行四边形 160">
                  <a:extLst>
                    <a:ext uri="{FF2B5EF4-FFF2-40B4-BE49-F238E27FC236}">
                      <a16:creationId xmlns:a16="http://schemas.microsoft.com/office/drawing/2014/main" id="{A63407F9-2601-4C34-8768-8F3C47715541}"/>
                    </a:ext>
                  </a:extLst>
                </p:cNvPr>
                <p:cNvSpPr/>
                <p:nvPr/>
              </p:nvSpPr>
              <p:spPr>
                <a:xfrm rot="20484138">
                  <a:off x="7504413" y="2451810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2" name="平行四边形 161">
                  <a:extLst>
                    <a:ext uri="{FF2B5EF4-FFF2-40B4-BE49-F238E27FC236}">
                      <a16:creationId xmlns:a16="http://schemas.microsoft.com/office/drawing/2014/main" id="{16B7F26B-1FB5-4485-B85E-8D4DBB0ACD92}"/>
                    </a:ext>
                  </a:extLst>
                </p:cNvPr>
                <p:cNvSpPr/>
                <p:nvPr/>
              </p:nvSpPr>
              <p:spPr>
                <a:xfrm rot="20484138">
                  <a:off x="7588146" y="2427488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3" name="平行四边形 162">
                  <a:extLst>
                    <a:ext uri="{FF2B5EF4-FFF2-40B4-BE49-F238E27FC236}">
                      <a16:creationId xmlns:a16="http://schemas.microsoft.com/office/drawing/2014/main" id="{8D527B41-2D9C-4753-AD0A-82E654456763}"/>
                    </a:ext>
                  </a:extLst>
                </p:cNvPr>
                <p:cNvSpPr/>
                <p:nvPr/>
              </p:nvSpPr>
              <p:spPr>
                <a:xfrm rot="20484138">
                  <a:off x="7671880" y="2401735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4" name="平行四边形 163">
                  <a:extLst>
                    <a:ext uri="{FF2B5EF4-FFF2-40B4-BE49-F238E27FC236}">
                      <a16:creationId xmlns:a16="http://schemas.microsoft.com/office/drawing/2014/main" id="{6C7B9B04-BE0C-4990-83FC-E014D63592C1}"/>
                    </a:ext>
                  </a:extLst>
                </p:cNvPr>
                <p:cNvSpPr/>
                <p:nvPr/>
              </p:nvSpPr>
              <p:spPr>
                <a:xfrm rot="20484138">
                  <a:off x="7429240" y="2572959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5" name="平行四边形 164">
                  <a:extLst>
                    <a:ext uri="{FF2B5EF4-FFF2-40B4-BE49-F238E27FC236}">
                      <a16:creationId xmlns:a16="http://schemas.microsoft.com/office/drawing/2014/main" id="{E3BE75D2-C2F7-493C-8CDD-4CA87165D56A}"/>
                    </a:ext>
                  </a:extLst>
                </p:cNvPr>
                <p:cNvSpPr/>
                <p:nvPr/>
              </p:nvSpPr>
              <p:spPr>
                <a:xfrm rot="20484138">
                  <a:off x="7512973" y="2548637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6" name="平行四边形 165">
                  <a:extLst>
                    <a:ext uri="{FF2B5EF4-FFF2-40B4-BE49-F238E27FC236}">
                      <a16:creationId xmlns:a16="http://schemas.microsoft.com/office/drawing/2014/main" id="{13A19E5C-0ABE-4D14-9DD1-CA2C3B8DC4C6}"/>
                    </a:ext>
                  </a:extLst>
                </p:cNvPr>
                <p:cNvSpPr/>
                <p:nvPr/>
              </p:nvSpPr>
              <p:spPr>
                <a:xfrm rot="20484138">
                  <a:off x="7596706" y="2524315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7" name="平行四边形 166">
                  <a:extLst>
                    <a:ext uri="{FF2B5EF4-FFF2-40B4-BE49-F238E27FC236}">
                      <a16:creationId xmlns:a16="http://schemas.microsoft.com/office/drawing/2014/main" id="{CAF9EDC1-02C5-4C68-889C-E8A0A69BD608}"/>
                    </a:ext>
                  </a:extLst>
                </p:cNvPr>
                <p:cNvSpPr/>
                <p:nvPr/>
              </p:nvSpPr>
              <p:spPr>
                <a:xfrm rot="20484138">
                  <a:off x="7680440" y="2498562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8" name="平行四边形 167">
                  <a:extLst>
                    <a:ext uri="{FF2B5EF4-FFF2-40B4-BE49-F238E27FC236}">
                      <a16:creationId xmlns:a16="http://schemas.microsoft.com/office/drawing/2014/main" id="{47E717C5-DA22-41A5-AEC5-58C11096989E}"/>
                    </a:ext>
                  </a:extLst>
                </p:cNvPr>
                <p:cNvSpPr/>
                <p:nvPr/>
              </p:nvSpPr>
              <p:spPr>
                <a:xfrm rot="20484138">
                  <a:off x="7429240" y="2672958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9" name="平行四边形 168">
                  <a:extLst>
                    <a:ext uri="{FF2B5EF4-FFF2-40B4-BE49-F238E27FC236}">
                      <a16:creationId xmlns:a16="http://schemas.microsoft.com/office/drawing/2014/main" id="{F5B4B8B9-D56D-47A5-9219-B073407CCC57}"/>
                    </a:ext>
                  </a:extLst>
                </p:cNvPr>
                <p:cNvSpPr/>
                <p:nvPr/>
              </p:nvSpPr>
              <p:spPr>
                <a:xfrm rot="20484138">
                  <a:off x="7512973" y="2648636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0" name="平行四边形 169">
                  <a:extLst>
                    <a:ext uri="{FF2B5EF4-FFF2-40B4-BE49-F238E27FC236}">
                      <a16:creationId xmlns:a16="http://schemas.microsoft.com/office/drawing/2014/main" id="{9356BD50-7B85-482C-A864-C90A191A45D5}"/>
                    </a:ext>
                  </a:extLst>
                </p:cNvPr>
                <p:cNvSpPr/>
                <p:nvPr/>
              </p:nvSpPr>
              <p:spPr>
                <a:xfrm rot="20484138">
                  <a:off x="7596706" y="2624314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1" name="平行四边形 170">
                  <a:extLst>
                    <a:ext uri="{FF2B5EF4-FFF2-40B4-BE49-F238E27FC236}">
                      <a16:creationId xmlns:a16="http://schemas.microsoft.com/office/drawing/2014/main" id="{8E3F126E-24C4-46CC-9E8B-635CD45584DD}"/>
                    </a:ext>
                  </a:extLst>
                </p:cNvPr>
                <p:cNvSpPr/>
                <p:nvPr/>
              </p:nvSpPr>
              <p:spPr>
                <a:xfrm rot="20484138">
                  <a:off x="7680440" y="2598561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2" name="平行四边形 171">
                  <a:extLst>
                    <a:ext uri="{FF2B5EF4-FFF2-40B4-BE49-F238E27FC236}">
                      <a16:creationId xmlns:a16="http://schemas.microsoft.com/office/drawing/2014/main" id="{243FF8BC-C8AA-4628-B569-400825731961}"/>
                    </a:ext>
                  </a:extLst>
                </p:cNvPr>
                <p:cNvSpPr/>
                <p:nvPr/>
              </p:nvSpPr>
              <p:spPr>
                <a:xfrm rot="20484138">
                  <a:off x="7437800" y="2769785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3" name="平行四边形 172">
                  <a:extLst>
                    <a:ext uri="{FF2B5EF4-FFF2-40B4-BE49-F238E27FC236}">
                      <a16:creationId xmlns:a16="http://schemas.microsoft.com/office/drawing/2014/main" id="{34F2B935-EABB-4317-BE0F-D1378FA1EF5A}"/>
                    </a:ext>
                  </a:extLst>
                </p:cNvPr>
                <p:cNvSpPr/>
                <p:nvPr/>
              </p:nvSpPr>
              <p:spPr>
                <a:xfrm rot="20484138">
                  <a:off x="7521533" y="2745463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" name="平行四边形 173">
                  <a:extLst>
                    <a:ext uri="{FF2B5EF4-FFF2-40B4-BE49-F238E27FC236}">
                      <a16:creationId xmlns:a16="http://schemas.microsoft.com/office/drawing/2014/main" id="{E7087CE4-4C26-4BEB-A4A7-5377BE037BE2}"/>
                    </a:ext>
                  </a:extLst>
                </p:cNvPr>
                <p:cNvSpPr/>
                <p:nvPr/>
              </p:nvSpPr>
              <p:spPr>
                <a:xfrm rot="20484138">
                  <a:off x="7605266" y="2721141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" name="平行四边形 174">
                  <a:extLst>
                    <a:ext uri="{FF2B5EF4-FFF2-40B4-BE49-F238E27FC236}">
                      <a16:creationId xmlns:a16="http://schemas.microsoft.com/office/drawing/2014/main" id="{4BEC6E7F-B240-4D19-9AA4-E3C290DB5061}"/>
                    </a:ext>
                  </a:extLst>
                </p:cNvPr>
                <p:cNvSpPr/>
                <p:nvPr/>
              </p:nvSpPr>
              <p:spPr>
                <a:xfrm rot="20484138">
                  <a:off x="7689000" y="2695388"/>
                  <a:ext cx="86348" cy="76611"/>
                </a:xfrm>
                <a:prstGeom prst="parallelogram">
                  <a:avLst>
                    <a:gd name="adj" fmla="val 30654"/>
                  </a:avLst>
                </a:prstGeom>
                <a:solidFill>
                  <a:srgbClr val="FFC000"/>
                </a:solidFill>
                <a:ln w="12700">
                  <a:solidFill>
                    <a:srgbClr val="337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graphicFrame>
          <p:nvGraphicFramePr>
            <p:cNvPr id="155" name="对象 154">
              <a:extLst>
                <a:ext uri="{FF2B5EF4-FFF2-40B4-BE49-F238E27FC236}">
                  <a16:creationId xmlns:a16="http://schemas.microsoft.com/office/drawing/2014/main" id="{DDC2F020-1D4E-4148-81F8-FDC79F39BF90}"/>
                </a:ext>
              </a:extLst>
            </p:cNvPr>
            <p:cNvGraphicFramePr/>
            <p:nvPr/>
          </p:nvGraphicFramePr>
          <p:xfrm>
            <a:off x="7619606" y="3634275"/>
            <a:ext cx="504703" cy="81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1" imgW="1324037" imgH="2619499" progId="Visio.Drawing.11">
                    <p:embed/>
                  </p:oleObj>
                </mc:Choice>
                <mc:Fallback>
                  <p:oleObj name="Visio" r:id="rId11" imgW="1324037" imgH="2619499" progId="Visio.Drawing.11">
                    <p:embed/>
                    <p:pic>
                      <p:nvPicPr>
                        <p:cNvPr id="866" name="对象 865">
                          <a:extLst>
                            <a:ext uri="{FF2B5EF4-FFF2-40B4-BE49-F238E27FC236}">
                              <a16:creationId xmlns:a16="http://schemas.microsoft.com/office/drawing/2014/main" id="{8FC9DF6D-D236-499C-8200-06BD79DDEF6B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9606" y="3634275"/>
                          <a:ext cx="504703" cy="81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6" name="Picture 723">
              <a:extLst>
                <a:ext uri="{FF2B5EF4-FFF2-40B4-BE49-F238E27FC236}">
                  <a16:creationId xmlns:a16="http://schemas.microsoft.com/office/drawing/2014/main" id="{1FCFAA10-FA03-4FEE-B057-800CA0B98A48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543186" y="5915547"/>
              <a:ext cx="164197" cy="279571"/>
            </a:xfrm>
            <a:prstGeom prst="rect">
              <a:avLst/>
            </a:prstGeom>
          </p:spPr>
        </p:pic>
        <p:pic>
          <p:nvPicPr>
            <p:cNvPr id="157" name="图片 156">
              <a:extLst>
                <a:ext uri="{FF2B5EF4-FFF2-40B4-BE49-F238E27FC236}">
                  <a16:creationId xmlns:a16="http://schemas.microsoft.com/office/drawing/2014/main" id="{525B7413-21A1-4148-9D6E-04A911F8D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32435" y="4213028"/>
              <a:ext cx="485560" cy="485560"/>
            </a:xfrm>
            <a:prstGeom prst="rect">
              <a:avLst/>
            </a:prstGeom>
          </p:spPr>
        </p:pic>
      </p:grpSp>
      <p:graphicFrame>
        <p:nvGraphicFramePr>
          <p:cNvPr id="232" name="对象 231">
            <a:extLst>
              <a:ext uri="{FF2B5EF4-FFF2-40B4-BE49-F238E27FC236}">
                <a16:creationId xmlns:a16="http://schemas.microsoft.com/office/drawing/2014/main" id="{1EB4A48E-44A3-41B7-9691-F1AFC8A2F6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1525" y="2283744"/>
          <a:ext cx="3134624" cy="757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41400" imgH="444240" progId="Equation.DSMT4">
                  <p:embed/>
                </p:oleObj>
              </mc:Choice>
              <mc:Fallback>
                <p:oleObj name="Equation" r:id="rId12" imgW="1841400" imgH="444240" progId="Equation.DSMT4">
                  <p:embed/>
                  <p:pic>
                    <p:nvPicPr>
                      <p:cNvPr id="1175" name="对象 1174">
                        <a:extLst>
                          <a:ext uri="{FF2B5EF4-FFF2-40B4-BE49-F238E27FC236}">
                            <a16:creationId xmlns:a16="http://schemas.microsoft.com/office/drawing/2014/main" id="{CC6B707C-6DCE-4024-820F-324E77559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51525" y="2283744"/>
                        <a:ext cx="3134624" cy="757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" name="圆角矩形 22">
            <a:extLst>
              <a:ext uri="{FF2B5EF4-FFF2-40B4-BE49-F238E27FC236}">
                <a16:creationId xmlns:a16="http://schemas.microsoft.com/office/drawing/2014/main" id="{E319B9F7-9943-4A97-A666-5501E4736F92}"/>
              </a:ext>
            </a:extLst>
          </p:cNvPr>
          <p:cNvSpPr/>
          <p:nvPr/>
        </p:nvSpPr>
        <p:spPr bwMode="auto">
          <a:xfrm>
            <a:off x="7096191" y="2231955"/>
            <a:ext cx="1863524" cy="996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34" name="对象 233">
            <a:extLst>
              <a:ext uri="{FF2B5EF4-FFF2-40B4-BE49-F238E27FC236}">
                <a16:creationId xmlns:a16="http://schemas.microsoft.com/office/drawing/2014/main" id="{3FCEF449-6C7D-446B-A9F4-890C45C607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6574" y="2328348"/>
          <a:ext cx="1542191" cy="39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91880" imgH="279360" progId="Equation.DSMT4">
                  <p:embed/>
                </p:oleObj>
              </mc:Choice>
              <mc:Fallback>
                <p:oleObj name="Equation" r:id="rId14" imgW="1091880" imgH="279360" progId="Equation.DSMT4">
                  <p:embed/>
                  <p:pic>
                    <p:nvPicPr>
                      <p:cNvPr id="1177" name="对象 1176">
                        <a:extLst>
                          <a:ext uri="{FF2B5EF4-FFF2-40B4-BE49-F238E27FC236}">
                            <a16:creationId xmlns:a16="http://schemas.microsoft.com/office/drawing/2014/main" id="{F81F70E1-3074-4AE4-8EBA-049C72975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36574" y="2328348"/>
                        <a:ext cx="1542191" cy="395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" name="矩形 234">
            <a:extLst>
              <a:ext uri="{FF2B5EF4-FFF2-40B4-BE49-F238E27FC236}">
                <a16:creationId xmlns:a16="http://schemas.microsoft.com/office/drawing/2014/main" id="{1F6DD76B-A5C4-4ED6-8C47-BE589B2B2117}"/>
              </a:ext>
            </a:extLst>
          </p:cNvPr>
          <p:cNvSpPr/>
          <p:nvPr/>
        </p:nvSpPr>
        <p:spPr>
          <a:xfrm>
            <a:off x="7044624" y="2847607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rgbClr val="C00000"/>
                </a:solidFill>
                <a:latin typeface="Times" panose="02020603050405020304" pitchFamily="18" charset="0"/>
                <a:ea typeface="黑体" panose="02010609060101010101" pitchFamily="49" charset="-122"/>
                <a:cs typeface="Times" panose="02020603050405020304" pitchFamily="18" charset="0"/>
              </a:rPr>
              <a:t>Cascaded channel</a:t>
            </a:r>
            <a:endParaRPr lang="zh-CN" altLang="en-US" sz="1800" b="1" dirty="0">
              <a:solidFill>
                <a:srgbClr val="C00000"/>
              </a:solidFill>
              <a:latin typeface="Times" panose="02020603050405020304" pitchFamily="18" charset="0"/>
              <a:ea typeface="黑体" panose="02010609060101010101" pitchFamily="49" charset="-122"/>
              <a:cs typeface="Times" panose="02020603050405020304" pitchFamily="18" charset="0"/>
            </a:endParaRPr>
          </a:p>
        </p:txBody>
      </p:sp>
      <p:sp>
        <p:nvSpPr>
          <p:cNvPr id="236" name="左大括号 235">
            <a:extLst>
              <a:ext uri="{FF2B5EF4-FFF2-40B4-BE49-F238E27FC236}">
                <a16:creationId xmlns:a16="http://schemas.microsoft.com/office/drawing/2014/main" id="{8AB424BB-BB51-4261-8192-44A0F191E485}"/>
              </a:ext>
            </a:extLst>
          </p:cNvPr>
          <p:cNvSpPr/>
          <p:nvPr/>
        </p:nvSpPr>
        <p:spPr bwMode="auto">
          <a:xfrm rot="16200000">
            <a:off x="7927036" y="2077967"/>
            <a:ext cx="213015" cy="1381836"/>
          </a:xfrm>
          <a:prstGeom prst="leftBrace">
            <a:avLst>
              <a:gd name="adj1" fmla="val 73166"/>
              <a:gd name="adj2" fmla="val 48621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37" name="对象 236">
            <a:extLst>
              <a:ext uri="{FF2B5EF4-FFF2-40B4-BE49-F238E27FC236}">
                <a16:creationId xmlns:a16="http://schemas.microsoft.com/office/drawing/2014/main" id="{61DB6B9B-B209-4AC7-8416-999A2657B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087155"/>
              </p:ext>
            </p:extLst>
          </p:nvPr>
        </p:nvGraphicFramePr>
        <p:xfrm>
          <a:off x="2571046" y="3290249"/>
          <a:ext cx="2691552" cy="703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01720" imgH="444240" progId="Equation.DSMT4">
                  <p:embed/>
                </p:oleObj>
              </mc:Choice>
              <mc:Fallback>
                <p:oleObj name="Equation" r:id="rId16" imgW="1701720" imgH="444240" progId="Equation.DSMT4">
                  <p:embed/>
                  <p:pic>
                    <p:nvPicPr>
                      <p:cNvPr id="1184" name="对象 1183">
                        <a:extLst>
                          <a:ext uri="{FF2B5EF4-FFF2-40B4-BE49-F238E27FC236}">
                            <a16:creationId xmlns:a16="http://schemas.microsoft.com/office/drawing/2014/main" id="{1D0B623D-FE6E-4B8D-841D-D21C3DD8BB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71046" y="3290249"/>
                        <a:ext cx="2691552" cy="703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" name="文本框 237">
            <a:extLst>
              <a:ext uri="{FF2B5EF4-FFF2-40B4-BE49-F238E27FC236}">
                <a16:creationId xmlns:a16="http://schemas.microsoft.com/office/drawing/2014/main" id="{7AFD62DA-D80A-43DB-879D-F2C760509069}"/>
              </a:ext>
            </a:extLst>
          </p:cNvPr>
          <p:cNvSpPr txBox="1"/>
          <p:nvPr/>
        </p:nvSpPr>
        <p:spPr>
          <a:xfrm>
            <a:off x="436483" y="2650073"/>
            <a:ext cx="235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Num. of BS-RIS paths</a:t>
            </a:r>
            <a:endParaRPr lang="zh-CN" altLang="en-US" sz="1800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39" name="直接箭头连接符 238">
            <a:extLst>
              <a:ext uri="{FF2B5EF4-FFF2-40B4-BE49-F238E27FC236}">
                <a16:creationId xmlns:a16="http://schemas.microsoft.com/office/drawing/2014/main" id="{362A9DBB-286A-4DF7-B53B-80BB0B7C449F}"/>
              </a:ext>
            </a:extLst>
          </p:cNvPr>
          <p:cNvCxnSpPr>
            <a:cxnSpLocks/>
            <a:stCxn id="240" idx="1"/>
          </p:cNvCxnSpPr>
          <p:nvPr/>
        </p:nvCxnSpPr>
        <p:spPr bwMode="auto">
          <a:xfrm flipH="1">
            <a:off x="2259927" y="2382580"/>
            <a:ext cx="966853" cy="2430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" name="圆角矩形 3">
            <a:extLst>
              <a:ext uri="{FF2B5EF4-FFF2-40B4-BE49-F238E27FC236}">
                <a16:creationId xmlns:a16="http://schemas.microsoft.com/office/drawing/2014/main" id="{B5CD0190-27E6-47C2-A5AF-2C5944A95598}"/>
              </a:ext>
            </a:extLst>
          </p:cNvPr>
          <p:cNvSpPr/>
          <p:nvPr/>
        </p:nvSpPr>
        <p:spPr bwMode="auto">
          <a:xfrm>
            <a:off x="3226780" y="2265294"/>
            <a:ext cx="503132" cy="234571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1" name="文本框 240">
            <a:extLst>
              <a:ext uri="{FF2B5EF4-FFF2-40B4-BE49-F238E27FC236}">
                <a16:creationId xmlns:a16="http://schemas.microsoft.com/office/drawing/2014/main" id="{46B81472-A4EF-4E5A-BE0A-89C957D65FE2}"/>
              </a:ext>
            </a:extLst>
          </p:cNvPr>
          <p:cNvSpPr txBox="1"/>
          <p:nvPr/>
        </p:nvSpPr>
        <p:spPr>
          <a:xfrm>
            <a:off x="436483" y="3111690"/>
            <a:ext cx="186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dirty="0">
                <a:solidFill>
                  <a:srgbClr val="3C773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Num. of RIS-UE paths</a:t>
            </a:r>
            <a:endParaRPr lang="zh-CN" altLang="en-US" sz="1800" dirty="0">
              <a:solidFill>
                <a:srgbClr val="3C773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42" name="直接箭头连接符 241">
            <a:extLst>
              <a:ext uri="{FF2B5EF4-FFF2-40B4-BE49-F238E27FC236}">
                <a16:creationId xmlns:a16="http://schemas.microsoft.com/office/drawing/2014/main" id="{2A302E50-313D-4D01-9DBE-CE9C2BC49E21}"/>
              </a:ext>
            </a:extLst>
          </p:cNvPr>
          <p:cNvCxnSpPr>
            <a:cxnSpLocks/>
            <a:stCxn id="243" idx="1"/>
          </p:cNvCxnSpPr>
          <p:nvPr/>
        </p:nvCxnSpPr>
        <p:spPr bwMode="auto">
          <a:xfrm flipH="1" flipV="1">
            <a:off x="2271745" y="3296261"/>
            <a:ext cx="954080" cy="130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C773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3" name="圆角矩形 3">
            <a:extLst>
              <a:ext uri="{FF2B5EF4-FFF2-40B4-BE49-F238E27FC236}">
                <a16:creationId xmlns:a16="http://schemas.microsoft.com/office/drawing/2014/main" id="{12F04FF0-A2D2-471B-853F-8F4D86BC2363}"/>
              </a:ext>
            </a:extLst>
          </p:cNvPr>
          <p:cNvSpPr/>
          <p:nvPr/>
        </p:nvSpPr>
        <p:spPr bwMode="auto">
          <a:xfrm>
            <a:off x="3225825" y="3324088"/>
            <a:ext cx="307950" cy="204630"/>
          </a:xfrm>
          <a:prstGeom prst="roundRect">
            <a:avLst/>
          </a:prstGeom>
          <a:noFill/>
          <a:ln w="28575" cap="flat" cmpd="sng" algn="ctr">
            <a:solidFill>
              <a:srgbClr val="3C77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44" name="对象 243">
            <a:extLst>
              <a:ext uri="{FF2B5EF4-FFF2-40B4-BE49-F238E27FC236}">
                <a16:creationId xmlns:a16="http://schemas.microsoft.com/office/drawing/2014/main" id="{87FF42B1-D5F8-4DE4-8651-5AFC991A60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688" y="5142579"/>
          <a:ext cx="4118668" cy="54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49280" imgH="419040" progId="Equation.DSMT4">
                  <p:embed/>
                </p:oleObj>
              </mc:Choice>
              <mc:Fallback>
                <p:oleObj name="Equation" r:id="rId18" imgW="3149280" imgH="419040" progId="Equation.DSMT4">
                  <p:embed/>
                  <p:pic>
                    <p:nvPicPr>
                      <p:cNvPr id="1203" name="对象 1202">
                        <a:extLst>
                          <a:ext uri="{FF2B5EF4-FFF2-40B4-BE49-F238E27FC236}">
                            <a16:creationId xmlns:a16="http://schemas.microsoft.com/office/drawing/2014/main" id="{62A32010-FB9E-4FDB-BD1B-1327ABFD40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5688" y="5142579"/>
                        <a:ext cx="4118668" cy="54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" name="对象 244">
            <a:extLst>
              <a:ext uri="{FF2B5EF4-FFF2-40B4-BE49-F238E27FC236}">
                <a16:creationId xmlns:a16="http://schemas.microsoft.com/office/drawing/2014/main" id="{7FC3AAD6-B7A1-4635-85C1-C58E4B8108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0723" y="5756628"/>
          <a:ext cx="2560049" cy="545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68480" imgH="419040" progId="Equation.DSMT4">
                  <p:embed/>
                </p:oleObj>
              </mc:Choice>
              <mc:Fallback>
                <p:oleObj name="Equation" r:id="rId20" imgW="1968480" imgH="419040" progId="Equation.DSMT4">
                  <p:embed/>
                  <p:pic>
                    <p:nvPicPr>
                      <p:cNvPr id="1205" name="对象 1204">
                        <a:extLst>
                          <a:ext uri="{FF2B5EF4-FFF2-40B4-BE49-F238E27FC236}">
                            <a16:creationId xmlns:a16="http://schemas.microsoft.com/office/drawing/2014/main" id="{ACED7912-86C1-45EB-AB78-E132DA3A18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50723" y="5756628"/>
                        <a:ext cx="2560049" cy="545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" name="圆角矩形标注 7">
            <a:extLst>
              <a:ext uri="{FF2B5EF4-FFF2-40B4-BE49-F238E27FC236}">
                <a16:creationId xmlns:a16="http://schemas.microsoft.com/office/drawing/2014/main" id="{29453FAA-B38F-44FD-A94A-C5198C17A4A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86422" y="3251089"/>
            <a:ext cx="1337024" cy="4880376"/>
          </a:xfrm>
          <a:prstGeom prst="wedgeRoundRectCallout">
            <a:avLst>
              <a:gd name="adj1" fmla="val -67413"/>
              <a:gd name="adj2" fmla="val -39511"/>
              <a:gd name="adj3" fmla="val 16667"/>
            </a:avLst>
          </a:prstGeom>
          <a:noFill/>
          <a:ln w="19050" algn="ctr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7" name="圆角矩形 12">
            <a:extLst>
              <a:ext uri="{FF2B5EF4-FFF2-40B4-BE49-F238E27FC236}">
                <a16:creationId xmlns:a16="http://schemas.microsoft.com/office/drawing/2014/main" id="{BD9D1150-CFDF-47C3-A7E3-ACC63B019F39}"/>
              </a:ext>
            </a:extLst>
          </p:cNvPr>
          <p:cNvSpPr/>
          <p:nvPr/>
        </p:nvSpPr>
        <p:spPr bwMode="auto">
          <a:xfrm>
            <a:off x="4545562" y="4243152"/>
            <a:ext cx="1188045" cy="543303"/>
          </a:xfrm>
          <a:prstGeom prst="roundRect">
            <a:avLst>
              <a:gd name="adj" fmla="val 27529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indent="0" algn="ctr" eaLnBrk="1" hangingPunct="1">
              <a:buClr>
                <a:srgbClr val="800080"/>
              </a:buClr>
            </a:pPr>
            <a:r>
              <a:rPr kumimoji="1"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Steering vector</a:t>
            </a:r>
            <a:endParaRPr kumimoji="1" lang="zh-CN" alt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8" name="圆角矩形 3">
            <a:extLst>
              <a:ext uri="{FF2B5EF4-FFF2-40B4-BE49-F238E27FC236}">
                <a16:creationId xmlns:a16="http://schemas.microsoft.com/office/drawing/2014/main" id="{6E7A0F29-5218-48D5-8CA6-A2DE1AA54066}"/>
              </a:ext>
            </a:extLst>
          </p:cNvPr>
          <p:cNvSpPr/>
          <p:nvPr/>
        </p:nvSpPr>
        <p:spPr bwMode="auto">
          <a:xfrm>
            <a:off x="5327919" y="2475364"/>
            <a:ext cx="503132" cy="358258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9" name="文本框 248">
            <a:extLst>
              <a:ext uri="{FF2B5EF4-FFF2-40B4-BE49-F238E27FC236}">
                <a16:creationId xmlns:a16="http://schemas.microsoft.com/office/drawing/2014/main" id="{99055C92-11B0-4E6D-878D-59D149E388C1}"/>
              </a:ext>
            </a:extLst>
          </p:cNvPr>
          <p:cNvSpPr txBox="1"/>
          <p:nvPr/>
        </p:nvSpPr>
        <p:spPr>
          <a:xfrm>
            <a:off x="5851780" y="2723424"/>
            <a:ext cx="111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BS </a:t>
            </a:r>
            <a:r>
              <a:rPr lang="en-US" altLang="zh-CN" sz="18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AoD</a:t>
            </a:r>
            <a:endParaRPr lang="zh-CN" altLang="en-US" sz="1800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50" name="直接箭头连接符 249">
            <a:extLst>
              <a:ext uri="{FF2B5EF4-FFF2-40B4-BE49-F238E27FC236}">
                <a16:creationId xmlns:a16="http://schemas.microsoft.com/office/drawing/2014/main" id="{2451425B-014E-4B2B-8675-BC7E9E3A3F50}"/>
              </a:ext>
            </a:extLst>
          </p:cNvPr>
          <p:cNvCxnSpPr>
            <a:cxnSpLocks/>
            <a:stCxn id="248" idx="3"/>
            <a:endCxn id="249" idx="0"/>
          </p:cNvCxnSpPr>
          <p:nvPr/>
        </p:nvCxnSpPr>
        <p:spPr bwMode="auto">
          <a:xfrm>
            <a:off x="5831051" y="2654493"/>
            <a:ext cx="577106" cy="689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1" name="圆角矩形 3">
            <a:extLst>
              <a:ext uri="{FF2B5EF4-FFF2-40B4-BE49-F238E27FC236}">
                <a16:creationId xmlns:a16="http://schemas.microsoft.com/office/drawing/2014/main" id="{EBB2DA5B-5DAE-4AAC-A274-3686EBE40170}"/>
              </a:ext>
            </a:extLst>
          </p:cNvPr>
          <p:cNvSpPr/>
          <p:nvPr/>
        </p:nvSpPr>
        <p:spPr bwMode="auto">
          <a:xfrm>
            <a:off x="4140472" y="2442333"/>
            <a:ext cx="679178" cy="429657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52" name="文本框 251">
            <a:extLst>
              <a:ext uri="{FF2B5EF4-FFF2-40B4-BE49-F238E27FC236}">
                <a16:creationId xmlns:a16="http://schemas.microsoft.com/office/drawing/2014/main" id="{D4400EB5-B82D-420A-A578-8C8A15A276CE}"/>
              </a:ext>
            </a:extLst>
          </p:cNvPr>
          <p:cNvSpPr txBox="1"/>
          <p:nvPr/>
        </p:nvSpPr>
        <p:spPr>
          <a:xfrm>
            <a:off x="4497759" y="2866291"/>
            <a:ext cx="111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RIS </a:t>
            </a:r>
            <a:r>
              <a:rPr lang="en-US" altLang="zh-CN" sz="18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AoA</a:t>
            </a:r>
            <a:endParaRPr lang="zh-CN" altLang="en-US" sz="1800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53" name="直接箭头连接符 252">
            <a:extLst>
              <a:ext uri="{FF2B5EF4-FFF2-40B4-BE49-F238E27FC236}">
                <a16:creationId xmlns:a16="http://schemas.microsoft.com/office/drawing/2014/main" id="{1D007BD2-DDB1-4FA2-BA0E-C289F20F4634}"/>
              </a:ext>
            </a:extLst>
          </p:cNvPr>
          <p:cNvCxnSpPr>
            <a:cxnSpLocks/>
            <a:stCxn id="251" idx="3"/>
            <a:endCxn id="252" idx="0"/>
          </p:cNvCxnSpPr>
          <p:nvPr/>
        </p:nvCxnSpPr>
        <p:spPr bwMode="auto">
          <a:xfrm>
            <a:off x="4819650" y="2657162"/>
            <a:ext cx="234486" cy="2091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" name="圆角矩形 3">
            <a:extLst>
              <a:ext uri="{FF2B5EF4-FFF2-40B4-BE49-F238E27FC236}">
                <a16:creationId xmlns:a16="http://schemas.microsoft.com/office/drawing/2014/main" id="{CC81DFAA-BD1F-443B-8FB3-A0DC76F702D0}"/>
              </a:ext>
            </a:extLst>
          </p:cNvPr>
          <p:cNvSpPr/>
          <p:nvPr/>
        </p:nvSpPr>
        <p:spPr bwMode="auto">
          <a:xfrm>
            <a:off x="4200042" y="3433904"/>
            <a:ext cx="957196" cy="429657"/>
          </a:xfrm>
          <a:prstGeom prst="roundRect">
            <a:avLst/>
          </a:prstGeom>
          <a:noFill/>
          <a:ln w="28575" cap="flat" cmpd="sng" algn="ctr">
            <a:solidFill>
              <a:srgbClr val="3C77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55" name="文本框 254">
            <a:extLst>
              <a:ext uri="{FF2B5EF4-FFF2-40B4-BE49-F238E27FC236}">
                <a16:creationId xmlns:a16="http://schemas.microsoft.com/office/drawing/2014/main" id="{CCF1C52D-9E2C-4D58-99DA-9CA4AD600258}"/>
              </a:ext>
            </a:extLst>
          </p:cNvPr>
          <p:cNvSpPr txBox="1"/>
          <p:nvPr/>
        </p:nvSpPr>
        <p:spPr>
          <a:xfrm>
            <a:off x="5344554" y="3317333"/>
            <a:ext cx="107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dirty="0">
                <a:solidFill>
                  <a:srgbClr val="3C773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RIS </a:t>
            </a:r>
            <a:r>
              <a:rPr lang="en-US" altLang="zh-CN" sz="1800" dirty="0" err="1">
                <a:solidFill>
                  <a:srgbClr val="3C773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AoD</a:t>
            </a:r>
            <a:endParaRPr lang="zh-CN" altLang="en-US" sz="1800" dirty="0">
              <a:solidFill>
                <a:srgbClr val="3C773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56" name="直接箭头连接符 255">
            <a:extLst>
              <a:ext uri="{FF2B5EF4-FFF2-40B4-BE49-F238E27FC236}">
                <a16:creationId xmlns:a16="http://schemas.microsoft.com/office/drawing/2014/main" id="{B2945EC4-78AC-458F-B24C-D1550ADC73E9}"/>
              </a:ext>
            </a:extLst>
          </p:cNvPr>
          <p:cNvCxnSpPr>
            <a:cxnSpLocks/>
          </p:cNvCxnSpPr>
          <p:nvPr/>
        </p:nvCxnSpPr>
        <p:spPr bwMode="auto">
          <a:xfrm flipV="1">
            <a:off x="5180642" y="3519984"/>
            <a:ext cx="239596" cy="2263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C773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533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3"/>
    </mc:Choice>
    <mc:Fallback xmlns="">
      <p:transition spd="slow" advTm="25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40" grpId="0" animBg="1"/>
      <p:bldP spid="241" grpId="0"/>
      <p:bldP spid="243" grpId="0" animBg="1"/>
      <p:bldP spid="246" grpId="0" animBg="1"/>
      <p:bldP spid="247" grpId="0" animBg="1"/>
      <p:bldP spid="248" grpId="0" animBg="1"/>
      <p:bldP spid="249" grpId="0"/>
      <p:bldP spid="251" grpId="0" animBg="1"/>
      <p:bldP spid="252" grpId="0"/>
      <p:bldP spid="254" grpId="0" animBg="1"/>
      <p:bldP spid="2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8677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Single-Structured Sparsity of Cascaded Channel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5979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Cascaded channel model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cascaded channel can be expressed as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RIS cascaded 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AoA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cascaded channel consists of the user-independent BS-RIS channel and user-specific RIS-UE channel.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3" name="对象 122">
            <a:extLst>
              <a:ext uri="{FF2B5EF4-FFF2-40B4-BE49-F238E27FC236}">
                <a16:creationId xmlns:a16="http://schemas.microsoft.com/office/drawing/2014/main" id="{87DA2A1A-E43B-4075-9FF9-3E68A92AE2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3995" y="2025593"/>
          <a:ext cx="4916327" cy="126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70200" imgH="939600" progId="Equation.DSMT4">
                  <p:embed/>
                </p:oleObj>
              </mc:Choice>
              <mc:Fallback>
                <p:oleObj name="Equation" r:id="rId4" imgW="3670200" imgH="939600" progId="Equation.DSMT4">
                  <p:embed/>
                  <p:pic>
                    <p:nvPicPr>
                      <p:cNvPr id="1201" name="对象 1200">
                        <a:extLst>
                          <a:ext uri="{FF2B5EF4-FFF2-40B4-BE49-F238E27FC236}">
                            <a16:creationId xmlns:a16="http://schemas.microsoft.com/office/drawing/2014/main" id="{EBC7D586-0AF4-4A28-A816-243BB0E36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3995" y="2025593"/>
                        <a:ext cx="4916327" cy="1260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圆角矩形 22">
            <a:extLst>
              <a:ext uri="{FF2B5EF4-FFF2-40B4-BE49-F238E27FC236}">
                <a16:creationId xmlns:a16="http://schemas.microsoft.com/office/drawing/2014/main" id="{ECFA3906-F694-4C1B-9BF7-B536FF0DE706}"/>
              </a:ext>
            </a:extLst>
          </p:cNvPr>
          <p:cNvSpPr/>
          <p:nvPr/>
        </p:nvSpPr>
        <p:spPr bwMode="auto">
          <a:xfrm>
            <a:off x="7158556" y="3537253"/>
            <a:ext cx="1863524" cy="996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25" name="对象 124">
            <a:extLst>
              <a:ext uri="{FF2B5EF4-FFF2-40B4-BE49-F238E27FC236}">
                <a16:creationId xmlns:a16="http://schemas.microsoft.com/office/drawing/2014/main" id="{E46AF7B3-F718-4FAC-A284-58D2F969DE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98939" y="3633646"/>
          <a:ext cx="1542191" cy="39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279360" progId="Equation.DSMT4">
                  <p:embed/>
                </p:oleObj>
              </mc:Choice>
              <mc:Fallback>
                <p:oleObj name="Equation" r:id="rId6" imgW="1091880" imgH="279360" progId="Equation.DSMT4">
                  <p:embed/>
                  <p:pic>
                    <p:nvPicPr>
                      <p:cNvPr id="1219" name="对象 1218">
                        <a:extLst>
                          <a:ext uri="{FF2B5EF4-FFF2-40B4-BE49-F238E27FC236}">
                            <a16:creationId xmlns:a16="http://schemas.microsoft.com/office/drawing/2014/main" id="{0CA9C133-CA57-426F-A403-E058622E8F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98939" y="3633646"/>
                        <a:ext cx="1542191" cy="395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矩形 125">
            <a:extLst>
              <a:ext uri="{FF2B5EF4-FFF2-40B4-BE49-F238E27FC236}">
                <a16:creationId xmlns:a16="http://schemas.microsoft.com/office/drawing/2014/main" id="{2893900E-A0CF-43EF-A935-DC96EE50D5C1}"/>
              </a:ext>
            </a:extLst>
          </p:cNvPr>
          <p:cNvSpPr/>
          <p:nvPr/>
        </p:nvSpPr>
        <p:spPr>
          <a:xfrm>
            <a:off x="7121700" y="4145388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rgbClr val="C00000"/>
                </a:solidFill>
                <a:latin typeface="Times" panose="02020603050405020304" pitchFamily="18" charset="0"/>
                <a:ea typeface="黑体" panose="02010609060101010101" pitchFamily="49" charset="-122"/>
                <a:cs typeface="Times" panose="02020603050405020304" pitchFamily="18" charset="0"/>
              </a:rPr>
              <a:t>Cascaded channel</a:t>
            </a:r>
            <a:endParaRPr lang="zh-CN" altLang="en-US" sz="1800" b="1" dirty="0">
              <a:solidFill>
                <a:srgbClr val="C00000"/>
              </a:solidFill>
              <a:latin typeface="Times" panose="02020603050405020304" pitchFamily="18" charset="0"/>
              <a:ea typeface="黑体" panose="02010609060101010101" pitchFamily="49" charset="-122"/>
              <a:cs typeface="Times" panose="02020603050405020304" pitchFamily="18" charset="0"/>
            </a:endParaRPr>
          </a:p>
        </p:txBody>
      </p:sp>
      <p:sp>
        <p:nvSpPr>
          <p:cNvPr id="127" name="左大括号 126">
            <a:extLst>
              <a:ext uri="{FF2B5EF4-FFF2-40B4-BE49-F238E27FC236}">
                <a16:creationId xmlns:a16="http://schemas.microsoft.com/office/drawing/2014/main" id="{7D3D55F7-CC72-4559-A29E-4B0E1815DE0D}"/>
              </a:ext>
            </a:extLst>
          </p:cNvPr>
          <p:cNvSpPr/>
          <p:nvPr/>
        </p:nvSpPr>
        <p:spPr bwMode="auto">
          <a:xfrm rot="16200000">
            <a:off x="7989401" y="3383265"/>
            <a:ext cx="213015" cy="1381836"/>
          </a:xfrm>
          <a:prstGeom prst="leftBrace">
            <a:avLst>
              <a:gd name="adj1" fmla="val 73166"/>
              <a:gd name="adj2" fmla="val 48621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8" name="圆角矩形标注 7">
            <a:extLst>
              <a:ext uri="{FF2B5EF4-FFF2-40B4-BE49-F238E27FC236}">
                <a16:creationId xmlns:a16="http://schemas.microsoft.com/office/drawing/2014/main" id="{6A06A8C9-5CFD-444A-9BB7-6E701E133F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07271" y="2534266"/>
            <a:ext cx="460855" cy="837991"/>
          </a:xfrm>
          <a:prstGeom prst="wedgeRoundRectCallout">
            <a:avLst>
              <a:gd name="adj1" fmla="val 97595"/>
              <a:gd name="adj2" fmla="val 1154"/>
              <a:gd name="adj3" fmla="val 16667"/>
            </a:avLst>
          </a:prstGeom>
          <a:noFill/>
          <a:ln w="19050" algn="ctr">
            <a:solidFill>
              <a:srgbClr val="3C773C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9" name="圆角矩形 12">
            <a:extLst>
              <a:ext uri="{FF2B5EF4-FFF2-40B4-BE49-F238E27FC236}">
                <a16:creationId xmlns:a16="http://schemas.microsoft.com/office/drawing/2014/main" id="{B8090EA7-697B-447F-8921-4962621B3B27}"/>
              </a:ext>
            </a:extLst>
          </p:cNvPr>
          <p:cNvSpPr/>
          <p:nvPr/>
        </p:nvSpPr>
        <p:spPr bwMode="auto">
          <a:xfrm>
            <a:off x="3077011" y="3429000"/>
            <a:ext cx="1350851" cy="515093"/>
          </a:xfrm>
          <a:prstGeom prst="roundRect">
            <a:avLst>
              <a:gd name="adj" fmla="val 27529"/>
            </a:avLst>
          </a:prstGeom>
          <a:solidFill>
            <a:srgbClr val="3C773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indent="0" algn="ctr" eaLnBrk="1" hangingPunct="1">
              <a:buClr>
                <a:srgbClr val="800080"/>
              </a:buClr>
            </a:pPr>
            <a:r>
              <a:rPr kumimoji="1"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RIS</a:t>
            </a:r>
            <a:r>
              <a:rPr kumimoji="1"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Cascaded</a:t>
            </a:r>
            <a:r>
              <a:rPr kumimoji="1"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AoA</a:t>
            </a:r>
            <a:endParaRPr kumimoji="1" lang="zh-CN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0" name="圆角矩形标注 7">
            <a:extLst>
              <a:ext uri="{FF2B5EF4-FFF2-40B4-BE49-F238E27FC236}">
                <a16:creationId xmlns:a16="http://schemas.microsoft.com/office/drawing/2014/main" id="{C9F94046-A54B-4870-A46B-5D2260E8127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47430" y="2763028"/>
            <a:ext cx="460855" cy="415199"/>
          </a:xfrm>
          <a:prstGeom prst="wedgeRoundRectCallout">
            <a:avLst>
              <a:gd name="adj1" fmla="val 87186"/>
              <a:gd name="adj2" fmla="val 41234"/>
              <a:gd name="adj3" fmla="val 16667"/>
            </a:avLst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1" name="圆角矩形 12">
            <a:extLst>
              <a:ext uri="{FF2B5EF4-FFF2-40B4-BE49-F238E27FC236}">
                <a16:creationId xmlns:a16="http://schemas.microsoft.com/office/drawing/2014/main" id="{8E6F2F51-3DC5-456C-B336-A697F9B1A0B5}"/>
              </a:ext>
            </a:extLst>
          </p:cNvPr>
          <p:cNvSpPr/>
          <p:nvPr/>
        </p:nvSpPr>
        <p:spPr bwMode="auto">
          <a:xfrm>
            <a:off x="4578701" y="3387023"/>
            <a:ext cx="1006997" cy="515093"/>
          </a:xfrm>
          <a:prstGeom prst="roundRect">
            <a:avLst>
              <a:gd name="adj" fmla="val 27529"/>
            </a:avLst>
          </a:prstGeom>
          <a:solidFill>
            <a:srgbClr val="A4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indent="0" algn="ctr" eaLnBrk="1" hangingPunct="1">
              <a:buClr>
                <a:srgbClr val="800080"/>
              </a:buClr>
            </a:pPr>
            <a:r>
              <a:rPr kumimoji="1"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BS</a:t>
            </a:r>
          </a:p>
          <a:p>
            <a:pPr marL="0" lvl="1" indent="0" algn="ctr" eaLnBrk="1" hangingPunct="1">
              <a:buClr>
                <a:srgbClr val="800080"/>
              </a:buClr>
            </a:pPr>
            <a:r>
              <a:rPr kumimoji="1" lang="en-US" altLang="zh-C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AoD</a:t>
            </a:r>
            <a:endParaRPr kumimoji="1" lang="zh-CN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2" name="对象 131">
            <a:extLst>
              <a:ext uri="{FF2B5EF4-FFF2-40B4-BE49-F238E27FC236}">
                <a16:creationId xmlns:a16="http://schemas.microsoft.com/office/drawing/2014/main" id="{5F60B04D-EF33-4946-A1F1-C143CFAEF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543022"/>
              </p:ext>
            </p:extLst>
          </p:nvPr>
        </p:nvGraphicFramePr>
        <p:xfrm>
          <a:off x="3040226" y="4108737"/>
          <a:ext cx="3076949" cy="37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160" imgH="253800" progId="Equation.DSMT4">
                  <p:embed/>
                </p:oleObj>
              </mc:Choice>
              <mc:Fallback>
                <p:oleObj name="Equation" r:id="rId8" imgW="2108160" imgH="253800" progId="Equation.DSMT4">
                  <p:embed/>
                  <p:pic>
                    <p:nvPicPr>
                      <p:cNvPr id="1226" name="对象 1225">
                        <a:extLst>
                          <a:ext uri="{FF2B5EF4-FFF2-40B4-BE49-F238E27FC236}">
                            <a16:creationId xmlns:a16="http://schemas.microsoft.com/office/drawing/2014/main" id="{50D7D70A-D9D9-4721-8572-412A647D89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0226" y="4108737"/>
                        <a:ext cx="3076949" cy="370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" name="图片 132">
            <a:extLst>
              <a:ext uri="{FF2B5EF4-FFF2-40B4-BE49-F238E27FC236}">
                <a16:creationId xmlns:a16="http://schemas.microsoft.com/office/drawing/2014/main" id="{FECCF8FD-19C2-45BA-8D5F-139D9D9EF5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1860" y="4785360"/>
            <a:ext cx="2832139" cy="1693730"/>
          </a:xfrm>
          <a:prstGeom prst="rect">
            <a:avLst/>
          </a:prstGeom>
        </p:spPr>
      </p:pic>
      <p:sp>
        <p:nvSpPr>
          <p:cNvPr id="135" name="圆角矩形 12">
            <a:extLst>
              <a:ext uri="{FF2B5EF4-FFF2-40B4-BE49-F238E27FC236}">
                <a16:creationId xmlns:a16="http://schemas.microsoft.com/office/drawing/2014/main" id="{9196C41D-BA0D-4805-B1E0-FAD22FB982A4}"/>
              </a:ext>
            </a:extLst>
          </p:cNvPr>
          <p:cNvSpPr/>
          <p:nvPr/>
        </p:nvSpPr>
        <p:spPr bwMode="auto">
          <a:xfrm>
            <a:off x="1062370" y="5687520"/>
            <a:ext cx="4523328" cy="765155"/>
          </a:xfrm>
          <a:prstGeom prst="roundRect">
            <a:avLst>
              <a:gd name="adj" fmla="val 27529"/>
            </a:avLst>
          </a:prstGeom>
          <a:solidFill>
            <a:srgbClr val="A4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indent="0" algn="ctr" eaLnBrk="1" hangingPunct="1">
              <a:buClr>
                <a:srgbClr val="800080"/>
              </a:buClr>
            </a:pPr>
            <a:r>
              <a:rPr kumimoji="1"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Cascaded channels for different users </a:t>
            </a:r>
            <a:r>
              <a:rPr kumimoji="1" lang="en-US" altLang="zh-C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share the same spare </a:t>
            </a:r>
            <a:r>
              <a:rPr kumimoji="1"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BS-RIS channel</a:t>
            </a:r>
            <a:endParaRPr kumimoji="1" lang="zh-C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6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55"/>
    </mc:Choice>
    <mc:Fallback xmlns="">
      <p:transition spd="slow" advTm="42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1" grpId="0" animBg="1"/>
      <p:bldP spid="135" grpId="0" animBg="1"/>
    </p:bldLst>
  </p:timing>
  <p:extLst>
    <p:ext uri="{3A86A75C-4F4B-4683-9AE1-C65F6400EC91}">
      <p14:laserTraceLst xmlns:p14="http://schemas.microsoft.com/office/powerpoint/2010/main">
        <p14:tracePtLst>
          <p14:tracePt t="216" x="6356350" y="5683250"/>
          <p14:tracePt t="247" x="6127750" y="5588000"/>
          <p14:tracePt t="279" x="5461000" y="5334000"/>
          <p14:tracePt t="312" x="4699000" y="5130800"/>
          <p14:tracePt t="344" x="3771900" y="4946650"/>
          <p14:tracePt t="372" x="3270250" y="4908550"/>
          <p14:tracePt t="673" x="3270250" y="4889500"/>
          <p14:tracePt t="704" x="3206750" y="4749800"/>
          <p14:tracePt t="732" x="3181350" y="4629150"/>
          <p14:tracePt t="747" x="3175000" y="4508500"/>
          <p14:tracePt t="778" x="3155950" y="4324350"/>
          <p14:tracePt t="814" x="3136900" y="4241800"/>
          <p14:tracePt t="848" x="3124200" y="4229100"/>
          <p14:tracePt t="937" x="3124200" y="4222750"/>
          <p14:tracePt t="1344" x="3124200" y="4216400"/>
          <p14:tracePt t="1513" x="3143250" y="4191000"/>
          <p14:tracePt t="1545" x="3397250" y="3975100"/>
          <p14:tracePt t="1576" x="3746500" y="3708400"/>
          <p14:tracePt t="1611" x="3962400" y="3556000"/>
          <p14:tracePt t="1654" x="3873500" y="3556000"/>
          <p14:tracePt t="1686" x="3683000" y="3606800"/>
          <p14:tracePt t="1716" x="3302000" y="3727450"/>
          <p14:tracePt t="1748" x="3111500" y="3784600"/>
          <p14:tracePt t="1798" x="3295650" y="3860800"/>
          <p14:tracePt t="1827" x="3517900" y="4025900"/>
          <p14:tracePt t="1858" x="3536950" y="4184650"/>
          <p14:tracePt t="1889" x="3371850" y="4267200"/>
          <p14:tracePt t="1921" x="3073400" y="4298950"/>
          <p14:tracePt t="1954" x="2927350" y="4273550"/>
          <p14:tracePt t="1981" x="2952750" y="4229100"/>
          <p14:tracePt t="2014" x="3111500" y="4152900"/>
          <p14:tracePt t="2048" x="3352800" y="4121150"/>
          <p14:tracePt t="2080" x="3524250" y="4095750"/>
          <p14:tracePt t="2114" x="3536950" y="4089400"/>
          <p14:tracePt t="2158" x="3492500" y="4121150"/>
          <p14:tracePt t="2172" x="3467100" y="4152900"/>
          <p14:tracePt t="2185" x="3454400" y="4178300"/>
          <p14:tracePt t="2218" x="3429000" y="4248150"/>
          <p14:tracePt t="2250" x="3543300" y="4273550"/>
          <p14:tracePt t="2283" x="3778250" y="4254500"/>
          <p14:tracePt t="2310" x="3829050" y="4229100"/>
          <p14:tracePt t="2342" x="3752850" y="4216400"/>
          <p14:tracePt t="2377" x="3619500" y="4197350"/>
          <p14:tracePt t="2404" x="3594100" y="4197350"/>
          <p14:tracePt t="2437" x="3663950" y="4197350"/>
          <p14:tracePt t="2469" x="3771900" y="4178300"/>
          <p14:tracePt t="2502" x="3987800" y="4051300"/>
          <p14:tracePt t="2528" x="4241800" y="3867150"/>
          <p14:tracePt t="2547" x="4368800" y="3752850"/>
          <p14:tracePt t="2578" x="4533900" y="3562350"/>
          <p14:tracePt t="2609" x="4559300" y="3467100"/>
          <p14:tracePt t="2640" x="4476750" y="3429000"/>
          <p14:tracePt t="2671" x="4267200" y="3422650"/>
          <p14:tracePt t="2704" x="3898900" y="3479800"/>
          <p14:tracePt t="2731" x="3517900" y="3625850"/>
          <p14:tracePt t="2751" x="3429000" y="3676650"/>
          <p14:tracePt t="2779" x="3416300" y="3721100"/>
          <p14:tracePt t="2811" x="3606800" y="3765550"/>
          <p14:tracePt t="2842" x="3956050" y="3917950"/>
          <p14:tracePt t="2873" x="4159250" y="4057650"/>
          <p14:tracePt t="2904" x="4127500" y="4152900"/>
          <p14:tracePt t="2935" x="3886200" y="4248150"/>
          <p14:tracePt t="2967" x="3505200" y="4273550"/>
          <p14:tracePt t="3000" x="3282950" y="4222750"/>
          <p14:tracePt t="3013" x="3276600" y="4216400"/>
          <p14:tracePt t="3047" x="3282950" y="4121150"/>
          <p14:tracePt t="3080" x="3378200" y="4025900"/>
          <p14:tracePt t="3113" x="3543300" y="3968750"/>
          <p14:tracePt t="3138" x="3702050" y="3962400"/>
          <p14:tracePt t="3171" x="4019550" y="3962400"/>
          <p14:tracePt t="3203" x="4064000" y="3981450"/>
          <p14:tracePt t="3234" x="4025900" y="3994150"/>
          <p14:tracePt t="3248" x="4000500" y="4013200"/>
          <p14:tracePt t="3280" x="3898900" y="4108450"/>
          <p14:tracePt t="3314" x="3892550" y="4133850"/>
          <p14:tracePt t="3340" x="4019550" y="4133850"/>
          <p14:tracePt t="3359" x="4222750" y="4127500"/>
          <p14:tracePt t="3393" x="4445000" y="4064000"/>
          <p14:tracePt t="3419" x="4476750" y="4032250"/>
          <p14:tracePt t="3451" x="4349750" y="4000500"/>
          <p14:tracePt t="3466" x="4229100" y="3994150"/>
          <p14:tracePt t="3498" x="4159250" y="3994150"/>
          <p14:tracePt t="3546" x="4273550" y="3987800"/>
          <p14:tracePt t="3576" x="4470400" y="3911600"/>
          <p14:tracePt t="3607" x="4635500" y="3810000"/>
          <p14:tracePt t="3626" x="4756150" y="3702050"/>
          <p14:tracePt t="3658" x="4870450" y="3562350"/>
          <p14:tracePt t="3671" x="4889500" y="3530600"/>
          <p14:tracePt t="3702" x="4914900" y="3435350"/>
          <p14:tracePt t="3734" x="4883150" y="3397250"/>
          <p14:tracePt t="3747" x="4864100" y="3390900"/>
          <p14:tracePt t="3779" x="4724400" y="3390900"/>
          <p14:tracePt t="3813" x="4572000" y="3390900"/>
          <p14:tracePt t="3845" x="4406900" y="3390900"/>
          <p14:tracePt t="3879" x="4229100" y="3448050"/>
          <p14:tracePt t="3905" x="4102100" y="3517900"/>
          <p14:tracePt t="3937" x="4064000" y="3568700"/>
          <p14:tracePt t="3968" x="4064000" y="3606800"/>
          <p14:tracePt t="4002" x="4089400" y="3670300"/>
          <p14:tracePt t="4029" x="4222750" y="3790950"/>
          <p14:tracePt t="4060" x="4311650" y="3860800"/>
          <p14:tracePt t="4092" x="4400550" y="3943350"/>
          <p14:tracePt t="4125" x="4413250" y="4019550"/>
          <p14:tracePt t="4157" x="4406900" y="4108450"/>
          <p14:tracePt t="4188" x="4324350" y="4178300"/>
          <p14:tracePt t="4219" x="4159250" y="4235450"/>
          <p14:tracePt t="4251" x="3949700" y="4241800"/>
          <p14:tracePt t="4279" x="3689350" y="4216400"/>
          <p14:tracePt t="4312" x="3530600" y="4159250"/>
          <p14:tracePt t="4345" x="3492500" y="4121150"/>
          <p14:tracePt t="4379" x="3486150" y="4019550"/>
          <p14:tracePt t="4405" x="3536950" y="3956050"/>
          <p14:tracePt t="4436" x="3632200" y="3873500"/>
          <p14:tracePt t="4470" x="3867150" y="3740150"/>
          <p14:tracePt t="4501" x="4114800" y="3651250"/>
          <p14:tracePt t="4529" x="4254500" y="3619500"/>
          <p14:tracePt t="4559" x="4311650" y="3613150"/>
          <p14:tracePt t="4591" x="4311650" y="3638550"/>
          <p14:tracePt t="4627" x="4311650" y="3727450"/>
          <p14:tracePt t="4657" x="4318000" y="3765550"/>
          <p14:tracePt t="4751" x="4362450" y="3746500"/>
          <p14:tracePt t="4782" x="4375150" y="3740150"/>
          <p14:tracePt t="4813" x="4400550" y="3721100"/>
          <p14:tracePt t="4845" x="4400550" y="3676650"/>
          <p14:tracePt t="4876" x="4362450" y="3644900"/>
          <p14:tracePt t="4907" x="4292600" y="3613150"/>
          <p14:tracePt t="4934" x="4184650" y="3549650"/>
          <p14:tracePt t="4968" x="4089400" y="3498850"/>
          <p14:tracePt t="5001" x="4057650" y="3492500"/>
          <p14:tracePt t="5059" x="4057650" y="3454400"/>
          <p14:tracePt t="5091" x="4064000" y="3397250"/>
          <p14:tracePt t="5123" x="4064000" y="3371850"/>
          <p14:tracePt t="5155" x="4064000" y="3359150"/>
          <p14:tracePt t="5186" x="4076700" y="3308350"/>
          <p14:tracePt t="5218" x="4076700" y="3244850"/>
          <p14:tracePt t="5250" x="4076700" y="3194050"/>
          <p14:tracePt t="5279" x="4076700" y="3162300"/>
          <p14:tracePt t="5311" x="4038600" y="3117850"/>
          <p14:tracePt t="5344" x="3848100" y="3003550"/>
          <p14:tracePt t="5378" x="3676650" y="2921000"/>
          <p14:tracePt t="5403" x="3562350" y="2889250"/>
          <p14:tracePt t="5436" x="3486150" y="2863850"/>
          <p14:tracePt t="5451" x="3473450" y="2857500"/>
          <p14:tracePt t="6654" x="3505200" y="2730500"/>
          <p14:tracePt t="6686" x="3517900" y="2673350"/>
          <p14:tracePt t="6717" x="3498850" y="2667000"/>
          <p14:tracePt t="6745" x="3403600" y="2673350"/>
          <p14:tracePt t="6752" x="3371850" y="2686050"/>
          <p14:tracePt t="6779" x="3270250" y="2755900"/>
          <p14:tracePt t="6810" x="3143250" y="2901950"/>
          <p14:tracePt t="6843" x="3117850" y="3028950"/>
          <p14:tracePt t="6889" x="3117850" y="3041650"/>
          <p14:tracePt t="6982" x="3130550" y="3086100"/>
          <p14:tracePt t="7013" x="3155950" y="3168650"/>
          <p14:tracePt t="7045" x="3162300" y="3194050"/>
          <p14:tracePt t="7108" x="3162300" y="3219450"/>
          <p14:tracePt t="7141" x="3162300" y="3251200"/>
          <p14:tracePt t="7173" x="3162300" y="3263900"/>
          <p14:tracePt t="7295" x="3162300" y="3276600"/>
          <p14:tracePt t="8717" x="3168650" y="3282950"/>
          <p14:tracePt t="8827" x="3175000" y="3289300"/>
          <p14:tracePt t="8861" x="3175000" y="3295650"/>
          <p14:tracePt t="8923" x="3194050" y="3327400"/>
          <p14:tracePt t="8956" x="3206750" y="3390900"/>
          <p14:tracePt t="8983" x="3225800" y="3422650"/>
          <p14:tracePt t="9017" x="3251200" y="3467100"/>
          <p14:tracePt t="9044" x="3257550" y="3479800"/>
          <p14:tracePt t="9077" x="3263900" y="3505200"/>
          <p14:tracePt t="9123" x="3270250" y="3511550"/>
          <p14:tracePt t="9156" x="3289300" y="3543300"/>
          <p14:tracePt t="9189" x="3302000" y="3575050"/>
          <p14:tracePt t="9216" x="3327400" y="3613150"/>
          <p14:tracePt t="9237" x="3346450" y="3644900"/>
          <p14:tracePt t="9251" x="3359150" y="3689350"/>
          <p14:tracePt t="9283" x="3390900" y="3733800"/>
          <p14:tracePt t="9310" x="3416300" y="3771900"/>
          <p14:tracePt t="9344" x="3441700" y="3803650"/>
          <p14:tracePt t="9376" x="3479800" y="3879850"/>
          <p14:tracePt t="9408" x="3543300" y="3975100"/>
          <p14:tracePt t="9440" x="3606800" y="4070350"/>
          <p14:tracePt t="9471" x="3644900" y="4121150"/>
          <p14:tracePt t="9498" x="3663950" y="4152900"/>
          <p14:tracePt t="9530" x="3663950" y="4165600"/>
          <p14:tracePt t="9563" x="3663950" y="4197350"/>
          <p14:tracePt t="9594" x="3670300" y="4216400"/>
          <p14:tracePt t="9675" x="3670300" y="4229100"/>
          <p14:tracePt t="9701" x="3670300" y="4235450"/>
          <p14:tracePt t="9735" x="3676650" y="4311650"/>
          <p14:tracePt t="9748" x="3676650" y="4324350"/>
          <p14:tracePt t="9781" x="3676650" y="4330700"/>
          <p14:tracePt t="9842" x="3695700" y="4330700"/>
          <p14:tracePt t="9875" x="3727450" y="4330700"/>
          <p14:tracePt t="9907" x="3797300" y="4260850"/>
          <p14:tracePt t="9941" x="3873500" y="4210050"/>
          <p14:tracePt t="9966" x="3917950" y="4184650"/>
          <p14:tracePt t="9982" x="3949700" y="4165600"/>
          <p14:tracePt t="10003" x="3962400" y="4152900"/>
          <p14:tracePt t="10029" x="3987800" y="4127500"/>
          <p14:tracePt t="10079" x="3994150" y="4114800"/>
          <p14:tracePt t="10110" x="4025900" y="3943350"/>
          <p14:tracePt t="10138" x="4025900" y="3746500"/>
          <p14:tracePt t="10172" x="4044950" y="3644900"/>
          <p14:tracePt t="10203" x="4083050" y="3587750"/>
          <p14:tracePt t="10235" x="4083050" y="3581400"/>
          <p14:tracePt t="11390" x="4083050" y="3632200"/>
          <p14:tracePt t="11422" x="4076700" y="3689350"/>
          <p14:tracePt t="11452" x="4070350" y="3721100"/>
          <p14:tracePt t="11483" x="4064000" y="3733800"/>
          <p14:tracePt t="11750" x="4064000" y="3740150"/>
          <p14:tracePt t="13439" x="4114800" y="3702050"/>
          <p14:tracePt t="13471" x="4146550" y="3683000"/>
          <p14:tracePt t="13498" x="4152900" y="3676650"/>
          <p14:tracePt t="14487" x="4178300" y="3740150"/>
          <p14:tracePt t="14513" x="4254500" y="3822700"/>
          <p14:tracePt t="14546" x="4279900" y="3854450"/>
          <p14:tracePt t="14577" x="4311650" y="3879850"/>
          <p14:tracePt t="14611" x="4349750" y="3917950"/>
          <p14:tracePt t="14638" x="4381500" y="3975100"/>
          <p14:tracePt t="14672" x="4406900" y="4006850"/>
          <p14:tracePt t="14705" x="4425950" y="4038600"/>
          <p14:tracePt t="14733" x="4470400" y="4108450"/>
          <p14:tracePt t="14755" x="4502150" y="4171950"/>
          <p14:tracePt t="14779" x="4502150" y="4203700"/>
          <p14:tracePt t="14812" x="4502150" y="4216400"/>
          <p14:tracePt t="14844" x="4470400" y="4248150"/>
          <p14:tracePt t="14877" x="4381500" y="4298950"/>
          <p14:tracePt t="14904" x="4330700" y="4311650"/>
          <p14:tracePt t="14936" x="4318000" y="4324350"/>
          <p14:tracePt t="14969" x="4292600" y="4337050"/>
          <p14:tracePt t="15017" x="4254500" y="4343400"/>
          <p14:tracePt t="15044" x="4229100" y="4362450"/>
          <p14:tracePt t="15077" x="4216400" y="4368800"/>
          <p14:tracePt t="15251" x="4203700" y="4368800"/>
          <p14:tracePt t="15469" x="4216400" y="4368800"/>
          <p14:tracePt t="15530" x="4222750" y="4368800"/>
          <p14:tracePt t="15815" x="4241800" y="4368800"/>
          <p14:tracePt t="15841" x="4273550" y="4368800"/>
          <p14:tracePt t="15873" x="4318000" y="4349750"/>
          <p14:tracePt t="15905" x="4375150" y="4337050"/>
          <p14:tracePt t="15936" x="4432300" y="4337050"/>
          <p14:tracePt t="15967" x="4502150" y="4337050"/>
          <p14:tracePt t="16003" x="4584700" y="4324350"/>
          <p14:tracePt t="16030" x="4660900" y="4324350"/>
          <p14:tracePt t="16065" x="4756150" y="4330700"/>
          <p14:tracePt t="16092" x="4838700" y="4330700"/>
          <p14:tracePt t="16123" x="4870450" y="4330700"/>
          <p14:tracePt t="16185" x="4883150" y="4330700"/>
          <p14:tracePt t="16215" x="4914900" y="4318000"/>
          <p14:tracePt t="16251" x="4946650" y="4311650"/>
          <p14:tracePt t="17064" x="4933950" y="4324350"/>
          <p14:tracePt t="17200" x="4933950" y="4330700"/>
          <p14:tracePt t="17325" x="4927600" y="4337050"/>
          <p14:tracePt t="17358" x="4914900" y="4356100"/>
          <p14:tracePt t="17403" x="4902200" y="4362450"/>
          <p14:tracePt t="17435" x="4895850" y="4368800"/>
          <p14:tracePt t="17468" x="4870450" y="4375150"/>
          <p14:tracePt t="17518" x="4832350" y="4375150"/>
          <p14:tracePt t="17549" x="4800600" y="4387850"/>
          <p14:tracePt t="17576" x="4762500" y="4387850"/>
          <p14:tracePt t="17608" x="4737100" y="4387850"/>
          <p14:tracePt t="17640" x="4711700" y="4387850"/>
          <p14:tracePt t="17686" x="4705350" y="4387850"/>
          <p14:tracePt t="17876" x="4699000" y="4394200"/>
          <p14:tracePt t="18078" x="4692650" y="4394200"/>
          <p14:tracePt t="18111" x="4603750" y="4400550"/>
          <p14:tracePt t="18143" x="4546600" y="4400550"/>
          <p14:tracePt t="18169" x="4540250" y="4400550"/>
          <p14:tracePt t="18203" x="4533900" y="4406900"/>
          <p14:tracePt t="18248" x="4476750" y="4419600"/>
          <p14:tracePt t="18282" x="4445000" y="4419600"/>
          <p14:tracePt t="18327" x="4425950" y="4419600"/>
          <p14:tracePt t="18361" x="4394200" y="4419600"/>
          <p14:tracePt t="18388" x="4356100" y="4419600"/>
          <p14:tracePt t="18421" x="4343400" y="4419600"/>
          <p14:tracePt t="18455" x="4318000" y="4419600"/>
          <p14:tracePt t="18482" x="4267200" y="4419600"/>
          <p14:tracePt t="18516" x="4222750" y="4413250"/>
          <p14:tracePt t="18547" x="4165600" y="4413250"/>
          <p14:tracePt t="18579" x="4127500" y="4413250"/>
          <p14:tracePt t="18611" x="4070350" y="4425950"/>
          <p14:tracePt t="18638" x="4025900" y="4432300"/>
          <p14:tracePt t="18671" x="3981450" y="4438650"/>
          <p14:tracePt t="18704" x="3962400" y="4457700"/>
          <p14:tracePt t="18737" x="3930650" y="4464050"/>
          <p14:tracePt t="18812" x="3930650" y="4470400"/>
          <p14:tracePt t="19200" x="3911600" y="4470400"/>
          <p14:tracePt t="19233" x="3898900" y="4483100"/>
          <p14:tracePt t="19247" x="3886200" y="4489450"/>
          <p14:tracePt t="19280" x="3867150" y="4495800"/>
          <p14:tracePt t="19313" x="3822700" y="4502150"/>
          <p14:tracePt t="19346" x="3810000" y="4514850"/>
          <p14:tracePt t="19390" x="3784600" y="4521200"/>
          <p14:tracePt t="19424" x="3746500" y="4521200"/>
          <p14:tracePt t="19453" x="3740150" y="4521200"/>
          <p14:tracePt t="19484" x="3714750" y="4527550"/>
          <p14:tracePt t="19516" x="3644900" y="4533900"/>
          <p14:tracePt t="19548" x="3587750" y="4552950"/>
          <p14:tracePt t="19580" x="3498850" y="4565650"/>
          <p14:tracePt t="19606" x="3460750" y="4584700"/>
          <p14:tracePt t="19639" x="3429000" y="4597400"/>
          <p14:tracePt t="19671" x="3390900" y="4629150"/>
          <p14:tracePt t="19702" x="3365500" y="4654550"/>
          <p14:tracePt t="19734" x="3359150" y="4692650"/>
          <p14:tracePt t="19748" x="3359150" y="4711700"/>
          <p14:tracePt t="19781" x="3378200" y="4724400"/>
          <p14:tracePt t="19812" x="3390900" y="4737100"/>
          <p14:tracePt t="19844" x="3409950" y="4730750"/>
          <p14:tracePt t="19876" x="3454400" y="4686300"/>
          <p14:tracePt t="19894" x="3492500" y="4603750"/>
          <p14:tracePt t="19922" x="3587750" y="4400550"/>
          <p14:tracePt t="19954" x="3663950" y="4083050"/>
          <p14:tracePt t="19986" x="3683000" y="3644900"/>
          <p14:tracePt t="19999" x="3683000" y="3562350"/>
          <p14:tracePt t="20031" x="3676650" y="3359150"/>
          <p14:tracePt t="20063" x="3663950" y="3181350"/>
          <p14:tracePt t="20094" x="3663950" y="3117850"/>
          <p14:tracePt t="20387" x="3670300" y="3124200"/>
          <p14:tracePt t="20420" x="3854450" y="3314700"/>
          <p14:tracePt t="20439" x="4013200" y="3416300"/>
          <p14:tracePt t="20466" x="4394200" y="3657600"/>
          <p14:tracePt t="20485" x="4603750" y="3790950"/>
          <p14:tracePt t="20519" x="4984750" y="4025900"/>
          <p14:tracePt t="20550" x="5505450" y="4356100"/>
          <p14:tracePt t="20564" x="5568950" y="4394200"/>
          <p14:tracePt t="20597" x="5854700" y="4584700"/>
          <p14:tracePt t="20623" x="6032500" y="4756150"/>
          <p14:tracePt t="20655" x="6184900" y="4959350"/>
          <p14:tracePt t="20689" x="6343650" y="5137150"/>
          <p14:tracePt t="20716" x="6470650" y="5264150"/>
          <p14:tracePt t="20748" x="6623050" y="5403850"/>
          <p14:tracePt t="20781" x="6718300" y="5499100"/>
          <p14:tracePt t="20813" x="6743700" y="5505450"/>
          <p14:tracePt t="20845" x="6750050" y="5511800"/>
          <p14:tracePt t="20877" x="6807200" y="5549900"/>
          <p14:tracePt t="20908" x="6889750" y="5626100"/>
          <p14:tracePt t="20934" x="6908800" y="5632450"/>
          <p14:tracePt t="21390" x="6851650" y="5632450"/>
          <p14:tracePt t="21422" x="6635750" y="5607050"/>
          <p14:tracePt t="21453" x="6311900" y="5524500"/>
          <p14:tracePt t="21486" x="5867400" y="5416550"/>
          <p14:tracePt t="21499" x="5810250" y="5391150"/>
          <p14:tracePt t="21533" x="5537200" y="5289550"/>
          <p14:tracePt t="21565" x="5454650" y="5257800"/>
          <p14:tracePt t="21591" x="5378450" y="5245100"/>
          <p14:tracePt t="21624" x="5245100" y="5238750"/>
          <p14:tracePt t="21656" x="5092700" y="5226050"/>
          <p14:tracePt t="21688" x="5022850" y="5207000"/>
          <p14:tracePt t="21702" x="5016500" y="5200650"/>
          <p14:tracePt t="21735" x="4997450" y="5200650"/>
          <p14:tracePt t="21781" x="4953000" y="5194300"/>
          <p14:tracePt t="21815" x="4870450" y="5168900"/>
          <p14:tracePt t="21841" x="4775200" y="5130800"/>
          <p14:tracePt t="21873" x="4648200" y="5086350"/>
          <p14:tracePt t="21906" x="4603750" y="5067300"/>
          <p14:tracePt t="21939" x="4514850" y="5035550"/>
          <p14:tracePt t="21966" x="4406900" y="4991100"/>
          <p14:tracePt t="21986" x="4349750" y="4972050"/>
          <p14:tracePt t="22013" x="4229100" y="4946650"/>
          <p14:tracePt t="22046" x="4095750" y="4914900"/>
          <p14:tracePt t="22078" x="4000500" y="4895850"/>
          <p14:tracePt t="22110" x="3949700" y="4889500"/>
          <p14:tracePt t="22248" x="3987800" y="4876800"/>
          <p14:tracePt t="22281" x="4095750" y="4864100"/>
          <p14:tracePt t="22312" x="4267200" y="4851400"/>
          <p14:tracePt t="22342" x="4406900" y="4876800"/>
          <p14:tracePt t="22377" x="4508500" y="4908550"/>
          <p14:tracePt t="22403" x="4552950" y="4933950"/>
          <p14:tracePt t="22436" x="4616450" y="4940300"/>
          <p14:tracePt t="22466" x="4711700" y="4959350"/>
          <p14:tracePt t="22498" x="4806950" y="4965700"/>
          <p14:tracePt t="22531" x="4921250" y="4991100"/>
          <p14:tracePt t="22563" x="4978400" y="4991100"/>
          <p14:tracePt t="22594" x="5003800" y="4997450"/>
          <p14:tracePt t="22637" x="5016500" y="4997450"/>
          <p14:tracePt t="22701" x="5041900" y="4997450"/>
          <p14:tracePt t="22733" x="5080000" y="5003800"/>
          <p14:tracePt t="22752" x="5111750" y="5003800"/>
          <p14:tracePt t="22783" x="5156200" y="5003800"/>
          <p14:tracePt t="22814" x="5187950" y="5003800"/>
          <p14:tracePt t="22845" x="5207000" y="5010150"/>
          <p14:tracePt t="22876" x="5238750" y="5022850"/>
          <p14:tracePt t="22904" x="5283200" y="5022850"/>
          <p14:tracePt t="22936" x="5302250" y="5022850"/>
          <p14:tracePt t="22970" x="5314950" y="5029200"/>
          <p14:tracePt t="23032" x="5346700" y="5060950"/>
          <p14:tracePt t="23064" x="5365750" y="5067300"/>
          <p14:tracePt t="23095" x="5422900" y="5073650"/>
          <p14:tracePt t="23127" x="5511800" y="5092700"/>
          <p14:tracePt t="23158" x="5600700" y="5105400"/>
          <p14:tracePt t="23184" x="5670550" y="5137150"/>
          <p14:tracePt t="23215" x="5778500" y="5194300"/>
          <p14:tracePt t="23247" x="5899150" y="5251450"/>
          <p14:tracePt t="23283" x="6026150" y="5327650"/>
          <p14:tracePt t="23314" x="6096000" y="5378450"/>
          <p14:tracePt t="23341" x="6172200" y="5416550"/>
          <p14:tracePt t="23374" x="6216650" y="5448300"/>
          <p14:tracePt t="23407" x="6235700" y="5448300"/>
          <p14:tracePt t="23440" x="6254750" y="5448300"/>
          <p14:tracePt t="23482" x="6280150" y="5448300"/>
          <p14:tracePt t="23515" x="6299200" y="5448300"/>
          <p14:tracePt t="23546" x="6311900" y="5448300"/>
          <p14:tracePt t="23578" x="6337300" y="5454650"/>
          <p14:tracePt t="23610" x="6375400" y="5473700"/>
          <p14:tracePt t="23624" x="6407150" y="5473700"/>
          <p14:tracePt t="23656" x="6464300" y="5499100"/>
          <p14:tracePt t="23688" x="6489700" y="5562600"/>
          <p14:tracePt t="23716" x="6489700" y="5613400"/>
          <p14:tracePt t="23749" x="6419850" y="5645150"/>
          <p14:tracePt t="23782" x="6299200" y="5657850"/>
          <p14:tracePt t="23845" x="6229350" y="5638800"/>
          <p14:tracePt t="23871" x="6203950" y="5607050"/>
          <p14:tracePt t="23906" x="6172200" y="5575300"/>
          <p14:tracePt t="23920" x="6165850" y="5562600"/>
          <p14:tracePt t="23954" x="6127750" y="5562600"/>
          <p14:tracePt t="23986" x="6076950" y="5562600"/>
          <p14:tracePt t="24013" x="6045200" y="5562600"/>
          <p14:tracePt t="24045" x="6007100" y="5562600"/>
          <p14:tracePt t="24077" x="5969000" y="5562600"/>
          <p14:tracePt t="24109" x="5949950" y="5562600"/>
          <p14:tracePt t="24153" x="5937250" y="5562600"/>
          <p14:tracePt t="24190" x="5937250" y="5568950"/>
          <p14:tracePt t="24360" x="5937250" y="5562600"/>
          <p14:tracePt t="24393" x="5981700" y="5556250"/>
          <p14:tracePt t="24421" x="6019800" y="5543550"/>
          <p14:tracePt t="24454" x="6032500" y="5530850"/>
          <p14:tracePt t="24486" x="6064250" y="5530850"/>
          <p14:tracePt t="24500" x="6076950" y="5524500"/>
          <p14:tracePt t="24532" x="6108700" y="5524500"/>
          <p14:tracePt t="24565" x="6108700" y="5568950"/>
          <p14:tracePt t="24591" x="6108700" y="5613400"/>
          <p14:tracePt t="24623" x="6102350" y="5657850"/>
          <p14:tracePt t="24655" x="6102350" y="5689600"/>
          <p14:tracePt t="24686" x="6108700" y="5702300"/>
          <p14:tracePt t="24732" x="6115050" y="5702300"/>
          <p14:tracePt t="24748" x="6127750" y="5702300"/>
          <p14:tracePt t="24764" x="6127750" y="5708650"/>
          <p14:tracePt t="24796" x="6159500" y="5765800"/>
          <p14:tracePt t="24829" x="6159500" y="5784850"/>
          <p14:tracePt t="24861" x="6153150" y="5816600"/>
          <p14:tracePt t="24892" x="6127750" y="5848350"/>
          <p14:tracePt t="24919" x="6127750" y="5854700"/>
          <p14:tracePt t="24952" x="6191250" y="5848350"/>
          <p14:tracePt t="24984" x="6286500" y="5842000"/>
          <p14:tracePt t="25015" x="6375400" y="5842000"/>
          <p14:tracePt t="25047" x="6457950" y="5842000"/>
          <p14:tracePt t="25079" x="6477000" y="5842000"/>
          <p14:tracePt t="25124" x="6496050" y="5842000"/>
          <p14:tracePt t="25155" x="6527800" y="5842000"/>
          <p14:tracePt t="25187" x="6534150" y="5842000"/>
          <p14:tracePt t="25267" x="6534150" y="5848350"/>
          <p14:tracePt t="25361" x="6540500" y="5842000"/>
          <p14:tracePt t="25422" x="6540500" y="5835650"/>
          <p14:tracePt t="25466" x="6559550" y="5816600"/>
          <p14:tracePt t="25499" x="6591300" y="5797550"/>
          <p14:tracePt t="25533" x="6597650" y="5797550"/>
          <p14:tracePt t="25578" x="6629400" y="5778500"/>
          <p14:tracePt t="25611" x="6648450" y="5778500"/>
          <p14:tracePt t="25655" x="6648450" y="5772150"/>
          <p14:tracePt t="25733" x="6661150" y="5765800"/>
          <p14:tracePt t="25748" x="6686550" y="5746750"/>
          <p14:tracePt t="25781" x="6724650" y="5721350"/>
          <p14:tracePt t="25813" x="6762750" y="5708650"/>
          <p14:tracePt t="25845" x="6845300" y="5657850"/>
          <p14:tracePt t="25877" x="6908800" y="5619750"/>
          <p14:tracePt t="25904" x="6940550" y="5594350"/>
          <p14:tracePt t="25936" x="6972300" y="5581650"/>
          <p14:tracePt t="25969" x="7004050" y="5556250"/>
          <p14:tracePt t="25997" x="7016750" y="5543550"/>
          <p14:tracePt t="26030" x="7042150" y="5524500"/>
          <p14:tracePt t="26061" x="7073900" y="5492750"/>
          <p14:tracePt t="26093" x="7099300" y="5480050"/>
          <p14:tracePt t="26126" x="7131050" y="5454650"/>
          <p14:tracePt t="26158" x="7137400" y="5448300"/>
          <p14:tracePt t="26184" x="7143750" y="5435600"/>
          <p14:tracePt t="26217" x="7156450" y="5429250"/>
          <p14:tracePt t="26248" x="7175500" y="5416550"/>
          <p14:tracePt t="26267" x="7232650" y="5365750"/>
          <p14:tracePt t="26298" x="7315200" y="5295900"/>
          <p14:tracePt t="26330" x="7397750" y="5245100"/>
          <p14:tracePt t="26361" x="7429500" y="5226050"/>
          <p14:tracePt t="26388" x="7448550" y="5226050"/>
          <p14:tracePt t="26421" x="7378700" y="5321300"/>
          <p14:tracePt t="26670" x="7385050" y="5308600"/>
          <p14:tracePt t="26701" x="7410450" y="5308600"/>
          <p14:tracePt t="26736" x="7423150" y="5270500"/>
          <p14:tracePt t="26750" x="7423150" y="5257800"/>
          <p14:tracePt t="26782" x="7423150" y="5232400"/>
          <p14:tracePt t="26829" x="7404100" y="5226050"/>
          <p14:tracePt t="26843" x="7397750" y="5251450"/>
          <p14:tracePt t="26875" x="7315200" y="5384800"/>
          <p14:tracePt t="26906" x="7264400" y="5511800"/>
          <p14:tracePt t="26920" x="7251700" y="5518150"/>
          <p14:tracePt t="26952" x="7232650" y="5549900"/>
          <p14:tracePt t="26984" x="7188200" y="5594350"/>
          <p14:tracePt t="26997" x="7181850" y="5600700"/>
          <p14:tracePt t="27030" x="7137400" y="5645150"/>
          <p14:tracePt t="27063" x="7086600" y="5676900"/>
          <p14:tracePt t="27095" x="7042150" y="5702300"/>
          <p14:tracePt t="27127" x="7010400" y="5721350"/>
          <p14:tracePt t="27154" x="6991350" y="5721350"/>
          <p14:tracePt t="27185" x="6978650" y="5734050"/>
          <p14:tracePt t="27218" x="6934200" y="5740400"/>
          <p14:tracePt t="27250" x="6896100" y="5759450"/>
          <p14:tracePt t="27283" x="6870700" y="5759450"/>
          <p14:tracePt t="27309" x="6864350" y="5759450"/>
          <p14:tracePt t="27341" x="6858000" y="5765800"/>
          <p14:tracePt t="27373" x="6838950" y="5772150"/>
          <p14:tracePt t="27406" x="6819900" y="5772150"/>
          <p14:tracePt t="27438" x="6807200" y="5772150"/>
          <p14:tracePt t="27482" x="6800850" y="5784850"/>
          <p14:tracePt t="27513" x="6788150" y="5784850"/>
          <p14:tracePt t="27637" x="6788150" y="5791200"/>
          <p14:tracePt t="27718" x="6762750" y="5797550"/>
          <p14:tracePt t="27752" x="6731000" y="5816600"/>
          <p14:tracePt t="27965" x="6743700" y="5810250"/>
          <p14:tracePt t="27999" x="6750050" y="5797550"/>
          <p14:tracePt t="28123" x="6756400" y="5797550"/>
          <p14:tracePt t="28155" x="6762750" y="5797550"/>
          <p14:tracePt t="28184" x="6781800" y="5778500"/>
          <p14:tracePt t="28215" x="6794500" y="5772150"/>
          <p14:tracePt t="28248" x="6807200" y="5772150"/>
          <p14:tracePt t="28280" x="6813550" y="5772150"/>
          <p14:tracePt t="28313" x="6838950" y="5753100"/>
          <p14:tracePt t="28359" x="6889750" y="5721350"/>
          <p14:tracePt t="28392" x="6978650" y="5683250"/>
          <p14:tracePt t="28418" x="7004050" y="5676900"/>
          <p14:tracePt t="28451" x="7042150" y="5657850"/>
          <p14:tracePt t="28484" x="7112000" y="5607050"/>
          <p14:tracePt t="28516" x="7239000" y="5524500"/>
          <p14:tracePt t="28547" x="7315200" y="5480050"/>
          <p14:tracePt t="28576" x="7353300" y="5448300"/>
          <p14:tracePt t="28609" x="7442200" y="5391150"/>
          <p14:tracePt t="28642" x="7518400" y="5340350"/>
          <p14:tracePt t="28669" x="7581900" y="5295900"/>
          <p14:tracePt t="28689" x="7607300" y="5276850"/>
          <p14:tracePt t="28715" x="7645400" y="5245100"/>
          <p14:tracePt t="28752" x="7702550" y="5207000"/>
          <p14:tracePt t="28780" x="7747000" y="5175250"/>
          <p14:tracePt t="28812" x="7772400" y="5149850"/>
          <p14:tracePt t="28844" x="7791450" y="5137150"/>
          <p14:tracePt t="28876" x="7804150" y="5118100"/>
          <p14:tracePt t="28906" x="7823200" y="5111750"/>
          <p14:tracePt t="28935" x="7829550" y="5105400"/>
          <p14:tracePt t="29123" x="7842250" y="5099050"/>
          <p14:tracePt t="29154" x="7861300" y="5080000"/>
          <p14:tracePt t="29373" x="7867650" y="5080000"/>
          <p14:tracePt t="29405" x="7950200" y="5124450"/>
          <p14:tracePt t="29437" x="8058150" y="5200650"/>
          <p14:tracePt t="29468" x="8147050" y="5219700"/>
          <p14:tracePt t="29500" x="8210550" y="5226050"/>
          <p14:tracePt t="29531" x="8242300" y="5289550"/>
          <p14:tracePt t="29563" x="8229600" y="5353050"/>
          <p14:tracePt t="29873" x="8204200" y="5340350"/>
          <p14:tracePt t="29906" x="8185150" y="5308600"/>
          <p14:tracePt t="29936" x="8185150" y="5295900"/>
          <p14:tracePt t="30969" x="8216900" y="5359400"/>
          <p14:tracePt t="31001" x="8248650" y="5391150"/>
          <p14:tracePt t="31156" x="8223250" y="5372100"/>
          <p14:tracePt t="31188" x="8128000" y="5302250"/>
          <p14:tracePt t="31201" x="8096250" y="5276850"/>
          <p14:tracePt t="31233" x="8032750" y="5200650"/>
          <p14:tracePt t="31247" x="8013700" y="5175250"/>
          <p14:tracePt t="31280" x="8007350" y="5149850"/>
          <p14:tracePt t="31325" x="8013700" y="5143500"/>
          <p14:tracePt t="31388" x="8013700" y="5137150"/>
          <p14:tracePt t="32249" x="8064500" y="5187950"/>
          <p14:tracePt t="32282" x="8185150" y="5289550"/>
          <p14:tracePt t="32310" x="8337550" y="5422900"/>
          <p14:tracePt t="32330" x="8407400" y="5505450"/>
          <p14:tracePt t="32358" x="8528050" y="5638800"/>
          <p14:tracePt t="32389" x="8629650" y="5772150"/>
          <p14:tracePt t="32422" x="8724900" y="5924550"/>
          <p14:tracePt t="32454" x="8807450" y="6076950"/>
          <p14:tracePt t="32485" x="8870950" y="6203950"/>
          <p14:tracePt t="32518" x="8909050" y="6261100"/>
          <p14:tracePt t="32561" x="8909050" y="6267450"/>
          <p14:tracePt t="32671" x="8839200" y="6216650"/>
          <p14:tracePt t="32702" x="8642350" y="6064250"/>
          <p14:tracePt t="32734" x="8509000" y="5988050"/>
          <p14:tracePt t="32747" x="8451850" y="5969000"/>
          <p14:tracePt t="32780" x="8413750" y="5969000"/>
          <p14:tracePt t="32812" x="8407400" y="5969000"/>
          <p14:tracePt t="32858" x="8362950" y="5969000"/>
          <p14:tracePt t="32858" x="8331200" y="5969000"/>
          <p14:tracePt t="32873" x="8299450" y="5981700"/>
          <p14:tracePt t="32907" x="8102600" y="5988050"/>
          <p14:tracePt t="32940" x="8001000" y="5988050"/>
          <p14:tracePt t="32972" x="7981950" y="5988050"/>
          <p14:tracePt t="33063" x="7981950" y="5975350"/>
          <p14:tracePt t="33279" x="7981950" y="5969000"/>
          <p14:tracePt t="33686" x="7975600" y="5969000"/>
          <p14:tracePt t="33719" x="7962900" y="5969000"/>
          <p14:tracePt t="34081" x="7937500" y="5962650"/>
          <p14:tracePt t="34125" x="7918450" y="5962650"/>
          <p14:tracePt t="34156" x="7842250" y="5956300"/>
          <p14:tracePt t="34188" x="7645400" y="5924550"/>
          <p14:tracePt t="34202" x="7613650" y="5924550"/>
          <p14:tracePt t="34235" x="7435850" y="5880100"/>
          <p14:tracePt t="34248" x="7359650" y="5867400"/>
          <p14:tracePt t="34280" x="7181850" y="5835650"/>
          <p14:tracePt t="34312" x="6889750" y="5797550"/>
          <p14:tracePt t="34345" x="6629400" y="5734050"/>
          <p14:tracePt t="34372" x="6483350" y="5683250"/>
          <p14:tracePt t="34406" x="6286500" y="5581650"/>
          <p14:tracePt t="34429" x="6223000" y="5549900"/>
          <p14:tracePt t="34437" x="6197600" y="5549900"/>
          <p14:tracePt t="34479" x="6108700" y="5511800"/>
          <p14:tracePt t="34487" x="6089650" y="5499100"/>
          <p14:tracePt t="34513" x="6032500" y="5461000"/>
          <p14:tracePt t="34514" x="6007100" y="5454650"/>
          <p14:tracePt t="34529" x="5981700" y="5435600"/>
          <p14:tracePt t="34546" x="5962650" y="5422900"/>
          <p14:tracePt t="34562" x="5918200" y="5416550"/>
          <p14:tracePt t="34579" x="5886450" y="5403850"/>
          <p14:tracePt t="34596" x="5854700" y="5403850"/>
          <p14:tracePt t="34629" x="5772150" y="5403850"/>
          <p14:tracePt t="34663" x="5537200" y="5384800"/>
          <p14:tracePt t="34671" x="5518150" y="5372100"/>
          <p14:tracePt t="34713" x="5314950" y="5327650"/>
          <p14:tracePt t="34721" x="5283200" y="5321300"/>
          <p14:tracePt t="34762" x="5080000" y="5276850"/>
          <p14:tracePt t="34801" x="4965700" y="5264150"/>
          <p14:tracePt t="34829" x="4933950" y="5264150"/>
          <p14:tracePt t="34846" x="4927600" y="5264150"/>
          <p14:tracePt t="34879" x="4895850" y="5276850"/>
          <p14:tracePt t="34896" x="4889500" y="5276850"/>
          <p14:tracePt t="34920" x="4870450" y="5295900"/>
          <p14:tracePt t="34954" x="4838700" y="5378450"/>
          <p14:tracePt t="34968" x="4838700" y="5403850"/>
          <p14:tracePt t="34999" x="4933950" y="5435600"/>
          <p14:tracePt t="35216" x="4933950" y="5384800"/>
          <p14:tracePt t="35248" x="4933950" y="5334000"/>
          <p14:tracePt t="35279" x="4933950" y="5302250"/>
          <p14:tracePt t="35311" x="4933950" y="5276850"/>
          <p14:tracePt t="35393" x="4921250" y="5276850"/>
          <p14:tracePt t="35419" x="4895850" y="5283200"/>
          <p14:tracePt t="35453" x="4883150" y="5283200"/>
          <p14:tracePt t="35485" x="4857750" y="5289550"/>
          <p14:tracePt t="35516" x="4819650" y="5308600"/>
          <p14:tracePt t="35549" x="4800600" y="5321300"/>
          <p14:tracePt t="35575" x="4794250" y="5321300"/>
          <p14:tracePt t="35718" x="4813300" y="5270500"/>
          <p14:tracePt t="35747" x="4845050" y="5207000"/>
          <p14:tracePt t="35780" x="4851400" y="5175250"/>
          <p14:tracePt t="35812" x="4851400" y="5137150"/>
          <p14:tracePt t="35845" x="4838700" y="5099050"/>
          <p14:tracePt t="35872" x="4794250" y="5086350"/>
          <p14:tracePt t="35906" x="4648200" y="5105400"/>
          <p14:tracePt t="35920" x="4565650" y="5137150"/>
          <p14:tracePt t="35935" x="4508500" y="5162550"/>
          <p14:tracePt t="35970" x="4311650" y="5295900"/>
          <p14:tracePt t="36001" x="4254500" y="5410200"/>
          <p14:tracePt t="36029" x="4318000" y="5530850"/>
          <p14:tracePt t="36049" x="4406900" y="5594350"/>
          <p14:tracePt t="36077" x="4635500" y="5689600"/>
          <p14:tracePt t="36110" x="4883150" y="5695950"/>
          <p14:tracePt t="36138" x="5111750" y="5657850"/>
          <p14:tracePt t="36175" x="5251450" y="5562600"/>
          <p14:tracePt t="36201" x="5289550" y="5467350"/>
          <p14:tracePt t="36234" x="5289550" y="5461000"/>
          <p14:tracePt t="36253" x="5276850" y="5461000"/>
          <p14:tracePt t="36279" x="5149850" y="5530850"/>
          <p14:tracePt t="36312" x="5016500" y="5638800"/>
          <p14:tracePt t="36345" x="4953000" y="5708650"/>
          <p14:tracePt t="36372" x="4984750" y="5721350"/>
          <p14:tracePt t="36405" x="5156200" y="5670550"/>
          <p14:tracePt t="36437" x="5353050" y="5588000"/>
          <p14:tracePt t="36470" x="5422900" y="5562600"/>
          <p14:tracePt t="36502" x="5365750" y="5613400"/>
          <p14:tracePt t="36528" x="5302250" y="5676900"/>
          <p14:tracePt t="36560" x="5270500" y="5727700"/>
          <p14:tracePt t="36592" x="5334000" y="5727700"/>
          <p14:tracePt t="36625" x="5588000" y="5708650"/>
          <p14:tracePt t="36658" x="5740400" y="5657850"/>
          <p14:tracePt t="36690" x="5791200" y="5626100"/>
          <p14:tracePt t="36717" x="5791200" y="5619750"/>
          <p14:tracePt t="36748" x="5715000" y="5626100"/>
          <p14:tracePt t="36782" x="5581650" y="5689600"/>
          <p14:tracePt t="36815" x="5518150" y="5721350"/>
          <p14:tracePt t="36841" x="5511800" y="5721350"/>
          <p14:tracePt t="36874" x="5575300" y="5759450"/>
          <p14:tracePt t="36906" x="5695950" y="5803900"/>
          <p14:tracePt t="36939" x="5765800" y="5880100"/>
          <p14:tracePt t="36971" x="5772150" y="5918200"/>
          <p14:tracePt t="36998" x="5695950" y="5949950"/>
          <p14:tracePt t="37029" x="5556250" y="5975350"/>
          <p14:tracePt t="37060" x="5454650" y="5975350"/>
          <p14:tracePt t="37091" x="5422900" y="5962650"/>
          <p14:tracePt t="37123" x="5397500" y="5905500"/>
          <p14:tracePt t="37156" x="5365750" y="5835650"/>
          <p14:tracePt t="37188" x="5334000" y="5753100"/>
          <p14:tracePt t="37233" x="5365750" y="5715000"/>
          <p14:tracePt t="37248" x="5391150" y="5689600"/>
          <p14:tracePt t="37280" x="5461000" y="5645150"/>
          <p14:tracePt t="37312" x="5581650" y="5562600"/>
          <p14:tracePt t="37326" x="5600700" y="5556250"/>
          <p14:tracePt t="37359" x="5740400" y="5492750"/>
          <p14:tracePt t="37372" x="5759450" y="5486400"/>
          <p14:tracePt t="37405" x="5791200" y="5461000"/>
          <p14:tracePt t="37499" x="5695950" y="5480050"/>
          <p14:tracePt t="37532" x="5530850" y="5562600"/>
          <p14:tracePt t="37561" x="5461000" y="5594350"/>
          <p14:tracePt t="37625" x="5607050" y="5632450"/>
          <p14:tracePt t="37657" x="5791200" y="5734050"/>
          <p14:tracePt t="37689" x="5822950" y="5829300"/>
          <p14:tracePt t="37721" x="5746750" y="5918200"/>
          <p14:tracePt t="37751" x="5657850" y="5949950"/>
          <p14:tracePt t="37782" x="5626100" y="5956300"/>
          <p14:tracePt t="37860" x="5613400" y="5899150"/>
          <p14:tracePt t="37891" x="5670550" y="5829300"/>
          <p14:tracePt t="37919" x="5778500" y="5740400"/>
          <p14:tracePt t="37951" x="5886450" y="5670550"/>
          <p14:tracePt t="37984" x="6000750" y="5594350"/>
          <p14:tracePt t="37999" x="6013450" y="5594350"/>
          <p14:tracePt t="38030" x="6019800" y="5588000"/>
          <p14:tracePt t="38064" x="6013450" y="5588000"/>
          <p14:tracePt t="38094" x="5911850" y="5607050"/>
          <p14:tracePt t="38125" x="5778500" y="5676900"/>
          <p14:tracePt t="38155" x="5715000" y="5721350"/>
          <p14:tracePt t="38186" x="5715000" y="5727700"/>
          <p14:tracePt t="38219" x="5810250" y="5759450"/>
          <p14:tracePt t="38251" x="5930900" y="5829300"/>
          <p14:tracePt t="38284" x="5956300" y="5867400"/>
          <p14:tracePt t="38310" x="5911850" y="5930900"/>
          <p14:tracePt t="38330" x="5867400" y="5975350"/>
          <p14:tracePt t="38358" x="5778500" y="6007100"/>
          <p14:tracePt t="38390" x="5689600" y="6013450"/>
          <p14:tracePt t="38422" x="5600700" y="5988050"/>
          <p14:tracePt t="38454" x="5562600" y="5943600"/>
          <p14:tracePt t="38486" x="5581650" y="5899150"/>
          <p14:tracePt t="38513" x="5664200" y="5842000"/>
          <p14:tracePt t="38544" x="5765800" y="5772150"/>
          <p14:tracePt t="38578" x="5873750" y="5734050"/>
          <p14:tracePt t="38612" x="5981700" y="5676900"/>
          <p14:tracePt t="38638" x="6013450" y="5651500"/>
          <p14:tracePt t="38670" x="6019800" y="5638800"/>
          <p14:tracePt t="38720" x="5937250" y="5638800"/>
          <p14:tracePt t="38748" x="5816600" y="5670550"/>
          <p14:tracePt t="38781" x="5651500" y="5721350"/>
          <p14:tracePt t="38812" x="5664200" y="5727700"/>
          <p14:tracePt t="38826" x="5683250" y="5734050"/>
          <p14:tracePt t="38858" x="5886450" y="5822950"/>
          <p14:tracePt t="38873" x="5924550" y="5854700"/>
          <p14:tracePt t="38906" x="5969000" y="5924550"/>
          <p14:tracePt t="38939" x="5899150" y="5988050"/>
          <p14:tracePt t="38966" x="5791200" y="6019800"/>
          <p14:tracePt t="38999" x="5676900" y="6019800"/>
          <p14:tracePt t="39031" x="5600700" y="6007100"/>
          <p14:tracePt t="39062" x="5581650" y="5988050"/>
          <p14:tracePt t="39093" x="5600700" y="5924550"/>
          <p14:tracePt t="39124" x="5683250" y="5803900"/>
          <p14:tracePt t="39156" x="5791200" y="5657850"/>
          <p14:tracePt t="39188" x="5905500" y="5530850"/>
          <p14:tracePt t="39220" x="6019800" y="5429250"/>
          <p14:tracePt t="39252" x="6076950" y="5384800"/>
          <p14:tracePt t="39299" x="6089650" y="5359400"/>
          <p14:tracePt t="39325" x="6096000" y="5359400"/>
          <p14:tracePt t="39372" x="6096000" y="5353050"/>
          <p14:tracePt t="39424" x="6057900" y="5499100"/>
          <p14:tracePt t="39455" x="5962650" y="5740400"/>
          <p14:tracePt t="39482" x="5880100" y="5880100"/>
          <p14:tracePt t="39515" x="5854700" y="5943600"/>
          <p14:tracePt t="39609" x="5949950" y="5861050"/>
          <p14:tracePt t="39623" x="5969000" y="5842000"/>
          <p14:tracePt t="39656" x="6064250" y="5772150"/>
          <p14:tracePt t="39687" x="6083300" y="5753100"/>
          <p14:tracePt t="39749" x="6070600" y="5861050"/>
          <p14:tracePt t="39781" x="6045200" y="5988050"/>
          <p14:tracePt t="39813" x="6051550" y="6057900"/>
          <p14:tracePt t="39844" x="6121400" y="6076950"/>
          <p14:tracePt t="39874" x="6235700" y="6083300"/>
          <p14:tracePt t="39905" x="6350000" y="6038850"/>
          <p14:tracePt t="39936" x="6438900" y="5975350"/>
          <p14:tracePt t="39969" x="6470650" y="5943600"/>
          <p14:tracePt t="40001" x="6477000" y="5905500"/>
          <p14:tracePt t="40033" x="6477000" y="5867400"/>
          <p14:tracePt t="40078" x="6470650" y="5861050"/>
          <p14:tracePt t="40111" x="6426200" y="5861050"/>
          <p14:tracePt t="40138" x="6407150" y="5861050"/>
          <p14:tracePt t="40173" x="6394450" y="5861050"/>
          <p14:tracePt t="40205" x="6381750" y="5861050"/>
          <p14:tracePt t="40233" x="6362700" y="5861050"/>
          <p14:tracePt t="40252" x="6350000" y="5861050"/>
          <p14:tracePt t="40279" x="6324600" y="5861050"/>
          <p14:tracePt t="40310" x="6254750" y="5880100"/>
          <p14:tracePt t="40346" x="6140450" y="5956300"/>
          <p14:tracePt t="40372" x="6108700" y="6007100"/>
          <p14:tracePt t="40406" x="6102350" y="6026150"/>
          <p14:tracePt t="40438" x="6102350" y="6038850"/>
          <p14:tracePt t="40467" x="6121400" y="6038850"/>
          <p14:tracePt t="40499" x="6172200" y="6038850"/>
          <p14:tracePt t="40530" x="6210300" y="6019800"/>
          <p14:tracePt t="40561" x="6254750" y="5988050"/>
          <p14:tracePt t="40591" x="6273800" y="5969000"/>
          <p14:tracePt t="40717" x="6248400" y="6013450"/>
          <p14:tracePt t="40748" x="6216650" y="6070600"/>
          <p14:tracePt t="40780" x="6197600" y="6108700"/>
          <p14:tracePt t="40811" x="6216650" y="6121400"/>
          <p14:tracePt t="40842" x="6305550" y="6121400"/>
          <p14:tracePt t="40873" x="6400800" y="6115050"/>
          <p14:tracePt t="40905" x="6457950" y="6083300"/>
          <p14:tracePt t="40938" x="6470650" y="6057900"/>
          <p14:tracePt t="40985" x="6477000" y="6038850"/>
          <p14:tracePt t="41091" x="6457950" y="6026150"/>
          <p14:tracePt t="41123" x="6451600" y="6019800"/>
          <p14:tracePt t="41156" x="6445250" y="6019800"/>
          <p14:tracePt t="41202" x="6419850" y="6019800"/>
          <p14:tracePt t="41248" x="6413500" y="6019800"/>
          <p14:tracePt t="42016" x="6413500" y="6007100"/>
          <p14:tracePt t="42048" x="6381750" y="6007100"/>
          <p14:tracePt t="42079" x="6311900" y="6007100"/>
          <p14:tracePt t="42110" x="6248400" y="6013450"/>
          <p14:tracePt t="42142" x="6223000" y="6013450"/>
          <p14:tracePt t="42374" x="6223000" y="5994400"/>
          <p14:tracePt t="42405" x="6223000" y="597535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8677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" pitchFamily="18" charset="0"/>
                <a:cs typeface="Times New Roman" panose="02020603050405020304" pitchFamily="18" charset="0"/>
              </a:rPr>
              <a:t>Single-Structured Sparsity of Cascaded Channel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3286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" pitchFamily="18" charset="0"/>
                <a:cs typeface="Times New Roman" panose="02020603050405020304" pitchFamily="18" charset="0"/>
              </a:rPr>
              <a:t>Hybrid spatial- and angular-domain channel</a:t>
            </a:r>
            <a:endParaRPr lang="zh-CN" altLang="en-US" sz="2400" b="1" dirty="0">
              <a:solidFill>
                <a:schemeClr val="tx2"/>
              </a:solidFill>
              <a:latin typeface="Times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Hybrid-domain:  since       in the column dimension  is converted into the angular domain, while channel in row dimension is still in the spatial domain.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id="{BAC4B315-D8F0-4F15-94EF-194AB14E1C9E}"/>
              </a:ext>
            </a:extLst>
          </p:cNvPr>
          <p:cNvSpPr/>
          <p:nvPr/>
        </p:nvSpPr>
        <p:spPr>
          <a:xfrm>
            <a:off x="1326183" y="5853258"/>
            <a:ext cx="6546737" cy="67210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kumimoji="1" lang="en-US" altLang="zh-CN" b="1" dirty="0">
                <a:solidFill>
                  <a:schemeClr val="bg1"/>
                </a:solidFill>
                <a:latin typeface="Times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itchFamily="2" charset="2"/>
              </a:rPr>
              <a:t>Hybrid-domain channel is </a:t>
            </a:r>
            <a:r>
              <a:rPr kumimoji="1" lang="en-US" altLang="zh-CN" b="1" dirty="0">
                <a:solidFill>
                  <a:srgbClr val="FFFF00"/>
                </a:solidFill>
                <a:latin typeface="Times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itchFamily="2" charset="2"/>
              </a:rPr>
              <a:t>sparse</a:t>
            </a:r>
            <a:r>
              <a:rPr kumimoji="1" lang="en-US" altLang="zh-CN" b="1" dirty="0">
                <a:solidFill>
                  <a:schemeClr val="bg1"/>
                </a:solidFill>
                <a:latin typeface="Times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b="1" dirty="0">
                <a:solidFill>
                  <a:srgbClr val="FFFF00"/>
                </a:solidFill>
                <a:latin typeface="Times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itchFamily="2" charset="2"/>
              </a:rPr>
              <a:t>in the column dimension</a:t>
            </a:r>
            <a:r>
              <a:rPr kumimoji="1" lang="en-US" altLang="zh-CN" b="1" dirty="0">
                <a:solidFill>
                  <a:schemeClr val="bg1"/>
                </a:solidFill>
                <a:latin typeface="Times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itchFamily="2" charset="2"/>
              </a:rPr>
              <a:t>;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 b="1" dirty="0">
                <a:solidFill>
                  <a:schemeClr val="bg1"/>
                </a:solidFill>
                <a:latin typeface="Times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itchFamily="2" charset="2"/>
              </a:rPr>
              <a:t>Non-zero columns of different UEs </a:t>
            </a:r>
            <a:r>
              <a:rPr kumimoji="1" lang="en-US" altLang="zh-CN" b="1" dirty="0">
                <a:solidFill>
                  <a:srgbClr val="FFFF00"/>
                </a:solidFill>
                <a:latin typeface="Times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itchFamily="2" charset="2"/>
              </a:rPr>
              <a:t>have the same column indexes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124A511-29DA-43A8-9FE7-28C02C275BE0}"/>
              </a:ext>
            </a:extLst>
          </p:cNvPr>
          <p:cNvGrpSpPr/>
          <p:nvPr/>
        </p:nvGrpSpPr>
        <p:grpSpPr>
          <a:xfrm>
            <a:off x="2192239" y="2900507"/>
            <a:ext cx="1598126" cy="584775"/>
            <a:chOff x="6266506" y="3656170"/>
            <a:chExt cx="1790594" cy="1540525"/>
          </a:xfrm>
        </p:grpSpPr>
        <p:sp>
          <p:nvSpPr>
            <p:cNvPr id="21" name="圆角矩形标注 7">
              <a:extLst>
                <a:ext uri="{FF2B5EF4-FFF2-40B4-BE49-F238E27FC236}">
                  <a16:creationId xmlns:a16="http://schemas.microsoft.com/office/drawing/2014/main" id="{B7BCF4BD-62F7-4FB0-8A50-C1E6DC77EB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405204" y="3542936"/>
              <a:ext cx="1538656" cy="1765136"/>
            </a:xfrm>
            <a:prstGeom prst="wedgeRoundRectCallout">
              <a:avLst>
                <a:gd name="adj1" fmla="val -84759"/>
                <a:gd name="adj2" fmla="val -36610"/>
                <a:gd name="adj3" fmla="val 16667"/>
              </a:avLst>
            </a:prstGeom>
            <a:solidFill>
              <a:schemeClr val="accent5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0A6CDA4-03CF-443A-BEF6-F5F9A0119F6F}"/>
                </a:ext>
              </a:extLst>
            </p:cNvPr>
            <p:cNvSpPr/>
            <p:nvPr/>
          </p:nvSpPr>
          <p:spPr>
            <a:xfrm>
              <a:off x="6266506" y="3656170"/>
              <a:ext cx="1717392" cy="15405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  <a:sym typeface="Wingdings" pitchFamily="2" charset="2"/>
                </a:rPr>
                <a:t>Spatial-domain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  <a:sym typeface="Wingdings" pitchFamily="2" charset="2"/>
                </a:rPr>
                <a:t>channel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0BA0B23-CB91-42F4-814C-68A4576327F3}"/>
              </a:ext>
            </a:extLst>
          </p:cNvPr>
          <p:cNvGrpSpPr/>
          <p:nvPr/>
        </p:nvGrpSpPr>
        <p:grpSpPr>
          <a:xfrm>
            <a:off x="3963674" y="2882334"/>
            <a:ext cx="1555234" cy="694204"/>
            <a:chOff x="6139868" y="3656170"/>
            <a:chExt cx="1970675" cy="1768174"/>
          </a:xfrm>
        </p:grpSpPr>
        <p:sp>
          <p:nvSpPr>
            <p:cNvPr id="24" name="圆角矩形标注 7">
              <a:extLst>
                <a:ext uri="{FF2B5EF4-FFF2-40B4-BE49-F238E27FC236}">
                  <a16:creationId xmlns:a16="http://schemas.microsoft.com/office/drawing/2014/main" id="{52B03E7E-E4A3-456B-A934-FEE4091B87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370307" y="3493608"/>
              <a:ext cx="1538660" cy="1863798"/>
            </a:xfrm>
            <a:prstGeom prst="wedgeRoundRectCallout">
              <a:avLst>
                <a:gd name="adj1" fmla="val -82088"/>
                <a:gd name="adj2" fmla="val 38390"/>
                <a:gd name="adj3" fmla="val 16667"/>
              </a:avLst>
            </a:prstGeom>
            <a:solidFill>
              <a:srgbClr val="C00000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A022995-CD1F-4D41-A166-4C7B01264FDD}"/>
                </a:ext>
              </a:extLst>
            </p:cNvPr>
            <p:cNvSpPr/>
            <p:nvPr/>
          </p:nvSpPr>
          <p:spPr>
            <a:xfrm>
              <a:off x="6139868" y="3656170"/>
              <a:ext cx="1970675" cy="17681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kern="0" dirty="0">
                  <a:solidFill>
                    <a:schemeClr val="bg1"/>
                  </a:solidFill>
                  <a:latin typeface="Times" pitchFamily="18" charset="0"/>
                  <a:ea typeface="SimHei" panose="02010609060101010101" pitchFamily="49" charset="-122"/>
                  <a:cs typeface="Times New Roman" panose="02020603050405020304" pitchFamily="18" charset="0"/>
                  <a:sym typeface="Wingdings" pitchFamily="2" charset="2"/>
                </a:rPr>
                <a:t>Hybrid-domain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kern="0" dirty="0">
                  <a:solidFill>
                    <a:schemeClr val="bg1"/>
                  </a:solidFill>
                  <a:latin typeface="Times" pitchFamily="18" charset="0"/>
                  <a:ea typeface="SimHei" panose="02010609060101010101" pitchFamily="49" charset="-122"/>
                  <a:cs typeface="Times New Roman" panose="02020603050405020304" pitchFamily="18" charset="0"/>
                  <a:sym typeface="Wingdings" pitchFamily="2" charset="2"/>
                </a:rPr>
                <a:t>channel</a:t>
              </a:r>
              <a:endParaRPr lang="zh-CN" altLang="en-US" sz="1600" kern="0" dirty="0">
                <a:solidFill>
                  <a:schemeClr val="bg1"/>
                </a:solidFill>
                <a:latin typeface="Times" pitchFamily="18" charset="0"/>
                <a:ea typeface="SimHei" panose="02010609060101010101" pitchFamily="49" charset="-122"/>
              </a:endParaRPr>
            </a:p>
          </p:txBody>
        </p:sp>
      </p:grpSp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001AC7B9-7F44-4BE9-B366-AA6B28C93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11855"/>
              </p:ext>
            </p:extLst>
          </p:nvPr>
        </p:nvGraphicFramePr>
        <p:xfrm>
          <a:off x="3213487" y="2203761"/>
          <a:ext cx="1881700" cy="584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241200" progId="Equation.DSMT4">
                  <p:embed/>
                </p:oleObj>
              </mc:Choice>
              <mc:Fallback>
                <p:oleObj name="Equation" r:id="rId4" imgW="774360" imgH="24120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F81C8758-ABF1-4FDF-82D1-696D178D8B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3487" y="2203761"/>
                        <a:ext cx="1881700" cy="584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>
            <a:extLst>
              <a:ext uri="{FF2B5EF4-FFF2-40B4-BE49-F238E27FC236}">
                <a16:creationId xmlns:a16="http://schemas.microsoft.com/office/drawing/2014/main" id="{7323BFDD-7BB0-4220-A97F-F78BBBA953E1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96B1611-3F75-4BC7-A365-3C51EF993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363" y="3578376"/>
            <a:ext cx="3227761" cy="2232323"/>
          </a:xfrm>
          <a:prstGeom prst="rect">
            <a:avLst/>
          </a:prstGeom>
        </p:spPr>
      </p:pic>
      <p:sp>
        <p:nvSpPr>
          <p:cNvPr id="16" name="圆角矩形 22">
            <a:extLst>
              <a:ext uri="{FF2B5EF4-FFF2-40B4-BE49-F238E27FC236}">
                <a16:creationId xmlns:a16="http://schemas.microsoft.com/office/drawing/2014/main" id="{C8ED635B-3749-4924-AA4D-848F96D62AE1}"/>
              </a:ext>
            </a:extLst>
          </p:cNvPr>
          <p:cNvSpPr/>
          <p:nvPr/>
        </p:nvSpPr>
        <p:spPr bwMode="auto">
          <a:xfrm>
            <a:off x="6388443" y="3272585"/>
            <a:ext cx="2644967" cy="996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E243944-570F-44B4-A380-66D588209FDC}"/>
              </a:ext>
            </a:extLst>
          </p:cNvPr>
          <p:cNvSpPr/>
          <p:nvPr/>
        </p:nvSpPr>
        <p:spPr>
          <a:xfrm>
            <a:off x="6730529" y="3880720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" panose="02020603050405020304" pitchFamily="18" charset="0"/>
                <a:ea typeface="黑体" panose="02010609060101010101" pitchFamily="49" charset="-122"/>
                <a:cs typeface="Times" panose="02020603050405020304" pitchFamily="18" charset="0"/>
              </a:rPr>
              <a:t>Dictionary matrix</a:t>
            </a:r>
            <a:endParaRPr lang="zh-CN" altLang="en-US" sz="1800" b="1" dirty="0">
              <a:solidFill>
                <a:srgbClr val="C00000"/>
              </a:solidFill>
              <a:latin typeface="Times" panose="02020603050405020304" pitchFamily="18" charset="0"/>
              <a:ea typeface="黑体" panose="02010609060101010101" pitchFamily="49" charset="-122"/>
              <a:cs typeface="Times" panose="02020603050405020304" pitchFamily="18" charset="0"/>
            </a:endParaRPr>
          </a:p>
        </p:txBody>
      </p:sp>
      <p:sp>
        <p:nvSpPr>
          <p:cNvPr id="29" name="左大括号 28">
            <a:extLst>
              <a:ext uri="{FF2B5EF4-FFF2-40B4-BE49-F238E27FC236}">
                <a16:creationId xmlns:a16="http://schemas.microsoft.com/office/drawing/2014/main" id="{3D29AEA5-A9ED-4D00-9F86-79E3FB645661}"/>
              </a:ext>
            </a:extLst>
          </p:cNvPr>
          <p:cNvSpPr/>
          <p:nvPr/>
        </p:nvSpPr>
        <p:spPr bwMode="auto">
          <a:xfrm rot="16200000">
            <a:off x="7567773" y="2650335"/>
            <a:ext cx="177712" cy="2283057"/>
          </a:xfrm>
          <a:prstGeom prst="leftBrace">
            <a:avLst>
              <a:gd name="adj1" fmla="val 73166"/>
              <a:gd name="adj2" fmla="val 48621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3CC9C178-1044-4C54-BBB3-2E872AA58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958219"/>
              </p:ext>
            </p:extLst>
          </p:nvPr>
        </p:nvGraphicFramePr>
        <p:xfrm>
          <a:off x="6397916" y="3303130"/>
          <a:ext cx="2613184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45960" imgH="304560" progId="Equation.DSMT4">
                  <p:embed/>
                </p:oleObj>
              </mc:Choice>
              <mc:Fallback>
                <p:oleObj name="Equation" r:id="rId7" imgW="2145960" imgH="304560" progId="Equation.DSMT4">
                  <p:embed/>
                  <p:pic>
                    <p:nvPicPr>
                      <p:cNvPr id="26" name="对象 25">
                        <a:extLst>
                          <a:ext uri="{FF2B5EF4-FFF2-40B4-BE49-F238E27FC236}">
                            <a16:creationId xmlns:a16="http://schemas.microsoft.com/office/drawing/2014/main" id="{001AC7B9-7F44-4BE9-B366-AA6B28C937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97916" y="3303130"/>
                        <a:ext cx="2613184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515" y="1423757"/>
            <a:ext cx="411516" cy="419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6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64"/>
    </mc:Choice>
    <mc:Fallback xmlns="">
      <p:transition spd="slow" advTm="63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8" grpId="0"/>
      <p:bldP spid="29" grpId="0" animBg="1"/>
    </p:bldLst>
  </p:timing>
  <p:extLst>
    <p:ext uri="{3A86A75C-4F4B-4683-9AE1-C65F6400EC91}">
      <p14:laserTraceLst xmlns:p14="http://schemas.microsoft.com/office/powerpoint/2010/main">
        <p14:tracePtLst>
          <p14:tracePt t="564" x="3187700" y="2768600"/>
          <p14:tracePt t="597" x="3181350" y="2660650"/>
          <p14:tracePt t="622" x="3175000" y="2628900"/>
          <p14:tracePt t="655" x="3175000" y="2590800"/>
          <p14:tracePt t="672" x="3168650" y="2565400"/>
          <p14:tracePt t="706" x="3155950" y="2546350"/>
          <p14:tracePt t="1081" x="3155950" y="2540000"/>
          <p14:tracePt t="2687" x="3124200" y="2622550"/>
          <p14:tracePt t="2722" x="3124200" y="2654300"/>
          <p14:tracePt t="2830" x="3124200" y="2660650"/>
          <p14:tracePt t="3254" x="3124200" y="2724150"/>
          <p14:tracePt t="3281" x="3124200" y="2743200"/>
          <p14:tracePt t="3328" x="3175000" y="2749550"/>
          <p14:tracePt t="3364" x="3238500" y="2755900"/>
          <p14:tracePt t="3408" x="3251200" y="2755900"/>
          <p14:tracePt t="3437" x="3270250" y="2736850"/>
          <p14:tracePt t="3473" x="3314700" y="2705100"/>
          <p14:tracePt t="3551" x="3314700" y="2698750"/>
          <p14:tracePt t="3801" x="3308350" y="2781300"/>
          <p14:tracePt t="3810" x="3302000" y="2806700"/>
          <p14:tracePt t="3846" x="3302000" y="2870200"/>
          <p14:tracePt t="3881" x="3302000" y="2914650"/>
          <p14:tracePt t="3890" x="3302000" y="2927350"/>
          <p14:tracePt t="3926" x="3302000" y="2933700"/>
          <p14:tracePt t="3971" x="3346450" y="2940050"/>
          <p14:tracePt t="3998" x="3384550" y="2927350"/>
          <p14:tracePt t="4031" x="3397250" y="2927350"/>
          <p14:tracePt t="4158" x="3371850" y="2921000"/>
          <p14:tracePt t="4185" x="3340100" y="2914650"/>
          <p14:tracePt t="4221" x="3333750" y="2914650"/>
          <p14:tracePt t="4421" x="3359150" y="2914650"/>
          <p14:tracePt t="4456" x="3517900" y="2927350"/>
          <p14:tracePt t="4484" x="3581400" y="2933700"/>
          <p14:tracePt t="4579" x="3606800" y="2889250"/>
          <p14:tracePt t="4614" x="3638550" y="2825750"/>
          <p14:tracePt t="4641" x="3644900" y="2800350"/>
          <p14:tracePt t="4669" x="3651250" y="2781300"/>
          <p14:tracePt t="4687" x="3663950" y="2768600"/>
          <p14:tracePt t="4723" x="3676650" y="2736850"/>
          <p14:tracePt t="4732" x="3676650" y="2730500"/>
          <p14:tracePt t="4767" x="3676650" y="2724150"/>
          <p14:tracePt t="4926" x="3600450" y="2882900"/>
          <p14:tracePt t="4953" x="3549650" y="3028950"/>
          <p14:tracePt t="4988" x="3524250" y="3200400"/>
          <p14:tracePt t="5015" x="3524250" y="3213100"/>
          <p14:tracePt t="5096" x="3613150" y="3143250"/>
          <p14:tracePt t="5123" x="3683000" y="3079750"/>
          <p14:tracePt t="5159" x="3733800" y="3041650"/>
          <p14:tracePt t="5237" x="3733800" y="3060700"/>
          <p14:tracePt t="5264" x="3733800" y="3124200"/>
          <p14:tracePt t="5298" x="3733800" y="3181350"/>
          <p14:tracePt t="5325" x="3733800" y="3187700"/>
          <p14:tracePt t="5363" x="3797300" y="3200400"/>
          <p14:tracePt t="5391" x="3835400" y="3200400"/>
          <p14:tracePt t="5425" x="3867150" y="3149600"/>
          <p14:tracePt t="5453" x="3886200" y="3073400"/>
          <p14:tracePt t="5489" x="3892550" y="2971800"/>
          <p14:tracePt t="5499" x="3892550" y="2952750"/>
          <p14:tracePt t="5529" x="3886200" y="2914650"/>
          <p14:tracePt t="5565" x="3879850" y="2908300"/>
          <p14:tracePt t="5593" x="3873500" y="2908300"/>
          <p14:tracePt t="5908" x="3873500" y="2895600"/>
          <p14:tracePt t="6110" x="3873500" y="2889250"/>
          <p14:tracePt t="8405" x="3873500" y="2895600"/>
          <p14:tracePt t="10456" x="3810000" y="2851150"/>
          <p14:tracePt t="10483" x="3759200" y="2813050"/>
          <p14:tracePt t="10519" x="3689350" y="2762250"/>
          <p14:tracePt t="10547" x="3683000" y="2762250"/>
          <p14:tracePt t="10564" x="3683000" y="2755900"/>
          <p14:tracePt t="10609" x="3676650" y="2749550"/>
          <p14:tracePt t="10645" x="3676650" y="2730500"/>
          <p14:tracePt t="10673" x="3676650" y="2698750"/>
          <p14:tracePt t="10709" x="3676650" y="2673350"/>
          <p14:tracePt t="10738" x="3676650" y="2660650"/>
          <p14:tracePt t="10764" x="3676650" y="2641600"/>
          <p14:tracePt t="10801" x="3676650" y="2597150"/>
          <p14:tracePt t="10829" x="3676650" y="2565400"/>
          <p14:tracePt t="10857" x="3695700" y="2514600"/>
          <p14:tracePt t="10876" x="3714750" y="2495550"/>
          <p14:tracePt t="10910" x="3746500" y="2476500"/>
          <p14:tracePt t="10939" x="3771900" y="2470150"/>
          <p14:tracePt t="10974" x="3790950" y="2520950"/>
          <p14:tracePt t="11000" x="3790950" y="2546350"/>
          <p14:tracePt t="11191" x="3790950" y="2540000"/>
          <p14:tracePt t="11267" x="3797300" y="2533650"/>
          <p14:tracePt t="11347" x="3803650" y="2552700"/>
          <p14:tracePt t="11375" x="3829050" y="2565400"/>
          <p14:tracePt t="11411" x="3854450" y="2609850"/>
          <p14:tracePt t="11455" x="3854450" y="2616200"/>
          <p14:tracePt t="11784" x="3854450" y="2622550"/>
          <p14:tracePt t="11830" x="3848100" y="2654300"/>
          <p14:tracePt t="11857" x="3848100" y="2673350"/>
          <p14:tracePt t="11926" x="3841750" y="2679700"/>
          <p14:tracePt t="11972" x="3835400" y="2705100"/>
          <p14:tracePt t="12015" x="3835400" y="2711450"/>
          <p14:tracePt t="12551" x="3835400" y="2717800"/>
          <p14:tracePt t="13591" x="3841750" y="2717800"/>
          <p14:tracePt t="14030" x="3835400" y="2717800"/>
          <p14:tracePt t="14389" x="3822700" y="2717800"/>
          <p14:tracePt t="14437" x="3784600" y="2705100"/>
          <p14:tracePt t="14455" x="3771900" y="2705100"/>
          <p14:tracePt t="15318" x="3771900" y="2698750"/>
          <p14:tracePt t="16735" x="3771900" y="2705100"/>
          <p14:tracePt t="16843" x="3771900" y="2711450"/>
          <p14:tracePt t="16879" x="3759200" y="2711450"/>
          <p14:tracePt t="17078" x="3752850" y="2717800"/>
          <p14:tracePt t="17315" x="3746500" y="2724150"/>
          <p14:tracePt t="17342" x="3746500" y="2736850"/>
          <p14:tracePt t="19253" x="3746500" y="2768600"/>
          <p14:tracePt t="19271" x="3746500" y="2806700"/>
          <p14:tracePt t="19281" x="3746500" y="2813050"/>
          <p14:tracePt t="19316" x="3759200" y="2832100"/>
          <p14:tracePt t="19629" x="3759200" y="2825750"/>
          <p14:tracePt t="19685" x="3759200" y="2819400"/>
          <p14:tracePt t="20255" x="3810000" y="2901950"/>
          <p14:tracePt t="20282" x="3829050" y="2933700"/>
          <p14:tracePt t="20318" x="3860800" y="2978150"/>
          <p14:tracePt t="20346" x="3867150" y="3003550"/>
          <p14:tracePt t="20372" x="3867150" y="3009900"/>
          <p14:tracePt t="20411" x="3873500" y="3009900"/>
          <p14:tracePt t="20516" x="3930650" y="3022600"/>
          <p14:tracePt t="20551" x="3962400" y="3022600"/>
          <p14:tracePt t="20594" x="3994150" y="3022600"/>
          <p14:tracePt t="20794" x="4013200" y="3016250"/>
          <p14:tracePt t="20830" x="4025900" y="3003550"/>
          <p14:tracePt t="20865" x="4044950" y="2990850"/>
          <p14:tracePt t="20986" x="4051300" y="2990850"/>
          <p14:tracePt t="21453" x="4051300" y="2984500"/>
          <p14:tracePt t="23066" x="4064000" y="2984500"/>
          <p14:tracePt t="23093" x="4083050" y="2984500"/>
          <p14:tracePt t="23129" x="4095750" y="2984500"/>
          <p14:tracePt t="23172" x="4121150" y="2978150"/>
          <p14:tracePt t="23190" x="4127500" y="2978150"/>
          <p14:tracePt t="23219" x="4146550" y="2978150"/>
          <p14:tracePt t="23280" x="4152900" y="2971800"/>
          <p14:tracePt t="23316" x="4171950" y="2959100"/>
          <p14:tracePt t="23344" x="4184650" y="2952750"/>
          <p14:tracePt t="23380" x="4216400" y="2952750"/>
          <p14:tracePt t="23407" x="4241800" y="2952750"/>
          <p14:tracePt t="23425" x="4248150" y="2952750"/>
          <p14:tracePt t="23451" x="4254500" y="2959100"/>
          <p14:tracePt t="23801" x="4286250" y="2921000"/>
          <p14:tracePt t="23828" x="4298950" y="2914650"/>
          <p14:tracePt t="23857" x="4311650" y="2895600"/>
          <p14:tracePt t="23895" x="4330700" y="2882900"/>
          <p14:tracePt t="23923" x="4337050" y="2876550"/>
          <p14:tracePt t="24046" x="4343400" y="2857500"/>
          <p14:tracePt t="24083" x="4349750" y="2851150"/>
          <p14:tracePt t="24139" x="4349750" y="2844800"/>
          <p14:tracePt t="24252" x="4349750" y="2813050"/>
          <p14:tracePt t="24271" x="4362450" y="2800350"/>
          <p14:tracePt t="24299" x="4362450" y="2787650"/>
          <p14:tracePt t="24421" x="4362450" y="2781300"/>
          <p14:tracePt t="24624" x="4362450" y="2768600"/>
          <p14:tracePt t="30578" x="4400550" y="2762250"/>
          <p14:tracePt t="30608" x="4438650" y="2755900"/>
          <p14:tracePt t="30645" x="4464050" y="2749550"/>
          <p14:tracePt t="30936" x="4425950" y="2774950"/>
          <p14:tracePt t="30972" x="4375150" y="2819400"/>
          <p14:tracePt t="30999" x="4349750" y="2838450"/>
          <p14:tracePt t="31036" x="4324350" y="2851150"/>
          <p14:tracePt t="31063" x="4254500" y="2927350"/>
          <p14:tracePt t="31081" x="4248150" y="2965450"/>
          <p14:tracePt t="31110" x="4248150" y="3003550"/>
          <p14:tracePt t="31325" x="4248150" y="2959100"/>
          <p14:tracePt t="31344" x="4248150" y="2940050"/>
          <p14:tracePt t="31375" x="4248150" y="2927350"/>
          <p14:tracePt t="31436" x="4222750" y="2940050"/>
          <p14:tracePt t="31472" x="4127500" y="3028950"/>
          <p14:tracePt t="31499" x="4025900" y="3098800"/>
          <p14:tracePt t="31534" x="3943350" y="3187700"/>
          <p14:tracePt t="31561" x="3854450" y="3295650"/>
          <p14:tracePt t="31596" x="3721100" y="3473450"/>
          <p14:tracePt t="31623" x="3644900" y="3613150"/>
          <p14:tracePt t="31658" x="3613150" y="3689350"/>
          <p14:tracePt t="31692" x="3594100" y="3733800"/>
          <p14:tracePt t="31771" x="3587750" y="3740150"/>
          <p14:tracePt t="31798" x="3549650" y="3771900"/>
          <p14:tracePt t="31826" x="3505200" y="3816350"/>
          <p14:tracePt t="31862" x="3454400" y="3886200"/>
          <p14:tracePt t="31891" x="3441700" y="3892550"/>
          <p14:tracePt t="31934" x="3429000" y="3911600"/>
          <p14:tracePt t="31968" x="3397250" y="3930650"/>
          <p14:tracePt t="32002" x="3378200" y="3962400"/>
          <p14:tracePt t="32028" x="3384550" y="3987800"/>
          <p14:tracePt t="32062" x="3429000" y="4006850"/>
          <p14:tracePt t="32096" x="3486150" y="4013200"/>
          <p14:tracePt t="32139" x="3549650" y="4006850"/>
          <p14:tracePt t="32193" x="3587750" y="3943350"/>
          <p14:tracePt t="32201" x="3600450" y="3924300"/>
          <p14:tracePt t="32238" x="3600450" y="3816350"/>
          <p14:tracePt t="32248" x="3600450" y="3797300"/>
          <p14:tracePt t="32266" x="3600450" y="3752850"/>
          <p14:tracePt t="32302" x="3594100" y="3733800"/>
          <p14:tracePt t="32344" x="3549650" y="3765550"/>
          <p14:tracePt t="32373" x="3473450" y="3829050"/>
          <p14:tracePt t="32407" x="3441700" y="3879850"/>
          <p14:tracePt t="32441" x="3486150" y="3949700"/>
          <p14:tracePt t="32467" x="3511550" y="3962400"/>
          <p14:tracePt t="32719" x="3498850" y="3937000"/>
          <p14:tracePt t="32748" x="3473450" y="3905250"/>
          <p14:tracePt t="32767" x="3460750" y="3892550"/>
          <p14:tracePt t="32796" x="3422650" y="3879850"/>
          <p14:tracePt t="32814" x="3403600" y="3879850"/>
          <p14:tracePt t="32843" x="3378200" y="3879850"/>
          <p14:tracePt t="32878" x="3365500" y="3873500"/>
          <p14:tracePt t="32905" x="3359150" y="3860800"/>
          <p14:tracePt t="32941" x="3359150" y="3841750"/>
          <p14:tracePt t="32983" x="3346450" y="3841750"/>
          <p14:tracePt t="33018" x="3327400" y="3860800"/>
          <p14:tracePt t="33046" x="3308350" y="3879850"/>
          <p14:tracePt t="33098" x="3302000" y="3879850"/>
          <p14:tracePt t="33421" x="3302000" y="3886200"/>
          <p14:tracePt t="34552" x="3302000" y="3892550"/>
          <p14:tracePt t="34673" x="3314700" y="3879850"/>
          <p14:tracePt t="35034" x="3314700" y="3886200"/>
          <p14:tracePt t="35062" x="3314700" y="3892550"/>
          <p14:tracePt t="35237" x="3308350" y="3911600"/>
          <p14:tracePt t="35270" x="3308350" y="3924300"/>
          <p14:tracePt t="35927" x="3295650" y="3930650"/>
          <p14:tracePt t="35937" x="3295650" y="3943350"/>
          <p14:tracePt t="35972" x="3270250" y="3956050"/>
          <p14:tracePt t="36002" x="3263900" y="3962400"/>
          <p14:tracePt t="36038" x="3263900" y="3975100"/>
          <p14:tracePt t="36125" x="3289300" y="3968750"/>
          <p14:tracePt t="36162" x="3321050" y="3943350"/>
          <p14:tracePt t="36267" x="3314700" y="3949700"/>
          <p14:tracePt t="36286" x="3302000" y="3975100"/>
          <p14:tracePt t="36331" x="3295650" y="3994150"/>
          <p14:tracePt t="36359" x="3295650" y="4006850"/>
          <p14:tracePt t="36405" x="3302000" y="4000500"/>
          <p14:tracePt t="36441" x="3321050" y="3987800"/>
          <p14:tracePt t="36450" x="3327400" y="3987800"/>
          <p14:tracePt t="36487" x="3346450" y="3975100"/>
          <p14:tracePt t="36532" x="3346450" y="3968750"/>
          <p14:tracePt t="36568" x="3346450" y="3962400"/>
          <p14:tracePt t="36612" x="3346450" y="3956050"/>
          <p14:tracePt t="36674" x="3327400" y="3975100"/>
          <p14:tracePt t="36702" x="3314700" y="4025900"/>
          <p14:tracePt t="36739" x="3346450" y="4070350"/>
          <p14:tracePt t="36766" x="3416300" y="4083050"/>
          <p14:tracePt t="36800" x="3479800" y="4083050"/>
          <p14:tracePt t="36826" x="3486150" y="4083050"/>
          <p14:tracePt t="36877" x="3486150" y="4051300"/>
          <p14:tracePt t="36895" x="3486150" y="4038600"/>
          <p14:tracePt t="36923" x="3467100" y="4032250"/>
          <p14:tracePt t="37079" x="3492500" y="4019550"/>
          <p14:tracePt t="37114" x="3505200" y="4000500"/>
          <p14:tracePt t="37157" x="3511550" y="3994150"/>
          <p14:tracePt t="37253" x="3492500" y="4019550"/>
          <p14:tracePt t="37272" x="3473450" y="4044950"/>
          <p14:tracePt t="37310" x="3467100" y="4051300"/>
          <p14:tracePt t="37365" x="3511550" y="4025900"/>
          <p14:tracePt t="37374" x="3517900" y="4019550"/>
          <p14:tracePt t="37412" x="3556000" y="3987800"/>
          <p14:tracePt t="37455" x="3568700" y="3987800"/>
          <p14:tracePt t="37499" x="3556000" y="4013200"/>
          <p14:tracePt t="37535" x="3556000" y="4044950"/>
          <p14:tracePt t="37569" x="3549650" y="4057650"/>
          <p14:tracePt t="37613" x="3549650" y="4083050"/>
          <p14:tracePt t="37638" x="3549650" y="4089400"/>
          <p14:tracePt t="37673" x="3549650" y="4102100"/>
          <p14:tracePt t="37767" x="3549650" y="4089400"/>
          <p14:tracePt t="37795" x="3556000" y="4083050"/>
          <p14:tracePt t="37831" x="3556000" y="4064000"/>
          <p14:tracePt t="37859" x="3556000" y="4057650"/>
          <p14:tracePt t="37888" x="3556000" y="4051300"/>
          <p14:tracePt t="37925" x="3556000" y="4038600"/>
          <p14:tracePt t="38001" x="3536950" y="4057650"/>
          <p14:tracePt t="38037" x="3517900" y="4076700"/>
          <p14:tracePt t="38080" x="3517900" y="4083050"/>
          <p14:tracePt t="38142" x="3524250" y="4064000"/>
          <p14:tracePt t="38177" x="3556000" y="4032250"/>
          <p14:tracePt t="38186" x="3568700" y="4032250"/>
          <p14:tracePt t="38221" x="3575050" y="4025900"/>
          <p14:tracePt t="38248" x="3575050" y="4038600"/>
          <p14:tracePt t="38267" x="3581400" y="4089400"/>
          <p14:tracePt t="38305" x="3632200" y="4197350"/>
          <p14:tracePt t="38314" x="3638550" y="4203700"/>
          <p14:tracePt t="38342" x="3695700" y="4210050"/>
          <p14:tracePt t="38378" x="3708400" y="4197350"/>
          <p14:tracePt t="38423" x="3657600" y="4203700"/>
          <p14:tracePt t="38452" x="3619500" y="4216400"/>
          <p14:tracePt t="38487" x="3600450" y="4235450"/>
          <p14:tracePt t="38513" x="3600450" y="4222750"/>
          <p14:tracePt t="38549" x="3600450" y="4216400"/>
          <p14:tracePt t="38576" x="3600450" y="4197350"/>
          <p14:tracePt t="38611" x="3606800" y="4184650"/>
          <p14:tracePt t="38645" x="3606800" y="4165600"/>
          <p14:tracePt t="38671" x="3606800" y="4152900"/>
          <p14:tracePt t="38707" x="3606800" y="4121150"/>
          <p14:tracePt t="38734" x="3606800" y="4102100"/>
          <p14:tracePt t="38769" x="3606800" y="4095750"/>
          <p14:tracePt t="38796" x="3606800" y="4083050"/>
          <p14:tracePt t="38848" x="3606800" y="4064000"/>
          <p14:tracePt t="38874" x="3613150" y="4057650"/>
          <p14:tracePt t="38908" x="3632200" y="4038600"/>
          <p14:tracePt t="38952" x="3651250" y="4025900"/>
          <p14:tracePt t="38988" x="3727450" y="4019550"/>
          <p14:tracePt t="38997" x="3746500" y="4019550"/>
          <p14:tracePt t="39031" x="3873500" y="4006850"/>
          <p14:tracePt t="39066" x="4095750" y="4000500"/>
          <p14:tracePt t="39091" x="4210050" y="4000500"/>
          <p14:tracePt t="39127" x="4254500" y="4114800"/>
          <p14:tracePt t="39145" x="4248150" y="4165600"/>
          <p14:tracePt t="39174" x="4222750" y="4197350"/>
          <p14:tracePt t="39281" x="4197350" y="4191000"/>
          <p14:tracePt t="39299" x="4191000" y="4184650"/>
          <p14:tracePt t="39343" x="4191000" y="4178300"/>
          <p14:tracePt t="39377" x="4216400" y="4152900"/>
          <p14:tracePt t="39421" x="4241800" y="4146550"/>
          <p14:tracePt t="39439" x="4248150" y="4146550"/>
          <p14:tracePt t="39473" x="4273550" y="4146550"/>
          <p14:tracePt t="39500" x="4368800" y="4133850"/>
          <p14:tracePt t="39535" x="4495800" y="4127500"/>
          <p14:tracePt t="39564" x="4559300" y="4121150"/>
          <p14:tracePt t="39591" x="4584700" y="4114800"/>
          <p14:tracePt t="39625" x="4603750" y="4114800"/>
          <p14:tracePt t="39661" x="4622800" y="4114800"/>
          <p14:tracePt t="39717" x="4629150" y="4102100"/>
          <p14:tracePt t="40049" x="4629150" y="4133850"/>
          <p14:tracePt t="40076" x="4629150" y="4140200"/>
          <p14:tracePt t="41364" x="4654550" y="4083050"/>
          <p14:tracePt t="41391" x="4660900" y="4064000"/>
          <p14:tracePt t="41426" x="4660900" y="4057650"/>
          <p14:tracePt t="42207" x="4667250" y="4051300"/>
          <p14:tracePt t="42295" x="4667250" y="4038600"/>
          <p14:tracePt t="43483" x="4679950" y="4032250"/>
          <p14:tracePt t="44345" x="4692650" y="4032250"/>
          <p14:tracePt t="44380" x="4699000" y="4038600"/>
          <p14:tracePt t="44655" x="4699000" y="4044950"/>
          <p14:tracePt t="44921" x="4711700" y="4044950"/>
          <p14:tracePt t="44955" x="4718050" y="4044950"/>
          <p14:tracePt t="45654" x="4648200" y="4102100"/>
          <p14:tracePt t="45703" x="4489450" y="4216400"/>
          <p14:tracePt t="45737" x="4489450" y="4267200"/>
          <p14:tracePt t="45748" x="4527550" y="4273550"/>
          <p14:tracePt t="45770" x="4572000" y="4298950"/>
          <p14:tracePt t="45906" x="4572000" y="4279900"/>
          <p14:tracePt t="45942" x="4584700" y="4229100"/>
          <p14:tracePt t="45970" x="4591050" y="4197350"/>
          <p14:tracePt t="45998" x="4591050" y="4184650"/>
          <p14:tracePt t="46033" x="4584700" y="4133850"/>
          <p14:tracePt t="46061" x="4578350" y="4114800"/>
          <p14:tracePt t="46098" x="4578350" y="4089400"/>
          <p14:tracePt t="46143" x="4565650" y="4070350"/>
          <p14:tracePt t="46171" x="4546600" y="4057650"/>
          <p14:tracePt t="46208" x="4540250" y="4057650"/>
          <p14:tracePt t="46267" x="4533900" y="4057650"/>
          <p14:tracePt t="46294" x="4521200" y="4057650"/>
          <p14:tracePt t="46329" x="4489450" y="4070350"/>
          <p14:tracePt t="46364" x="4476750" y="4076700"/>
          <p14:tracePt t="46390" x="4451350" y="4089400"/>
          <p14:tracePt t="46425" x="4425950" y="4102100"/>
          <p14:tracePt t="46451" x="4381500" y="4140200"/>
          <p14:tracePt t="46486" x="4311650" y="4210050"/>
          <p14:tracePt t="46515" x="4235450" y="4298950"/>
          <p14:tracePt t="46549" x="4171950" y="4406900"/>
          <p14:tracePt t="46577" x="4165600" y="4470400"/>
          <p14:tracePt t="46686" x="4165600" y="4432300"/>
          <p14:tracePt t="46721" x="4165600" y="4375150"/>
          <p14:tracePt t="46748" x="4165600" y="4324350"/>
          <p14:tracePt t="46766" x="4165600" y="4318000"/>
          <p14:tracePt t="46795" x="4165600" y="4292600"/>
          <p14:tracePt t="46830" x="4133850" y="4286250"/>
          <p14:tracePt t="46864" x="4108450" y="4260850"/>
          <p14:tracePt t="46908" x="4089400" y="4254500"/>
          <p14:tracePt t="46935" x="4070350" y="4254500"/>
          <p14:tracePt t="46971" x="4057650" y="4254500"/>
          <p14:tracePt t="47014" x="4044950" y="4254500"/>
          <p14:tracePt t="47049" x="4038600" y="4260850"/>
          <p14:tracePt t="47077" x="4032250" y="4267200"/>
          <p14:tracePt t="47112" x="4025900" y="4267200"/>
          <p14:tracePt t="47264" x="4057650" y="4248150"/>
          <p14:tracePt t="47301" x="4159250" y="4178300"/>
          <p14:tracePt t="47311" x="4171950" y="4165600"/>
          <p14:tracePt t="47346" x="4222750" y="4152900"/>
          <p14:tracePt t="47375" x="4267200" y="4197350"/>
          <p14:tracePt t="47412" x="4286250" y="4305300"/>
          <p14:tracePt t="47455" x="4260850" y="4330700"/>
          <p14:tracePt t="47482" x="4248150" y="4330700"/>
          <p14:tracePt t="47520" x="4203700" y="4311650"/>
          <p14:tracePt t="47547" x="4184650" y="4292600"/>
          <p14:tracePt t="47565" x="4171950" y="4279900"/>
          <p14:tracePt t="47576" x="4165600" y="4273550"/>
          <p14:tracePt t="47611" x="4140200" y="4254500"/>
          <p14:tracePt t="47646" x="4133850" y="4248150"/>
          <p14:tracePt t="47655" x="4127500" y="4241800"/>
          <p14:tracePt t="47674" x="4127500" y="4229100"/>
          <p14:tracePt t="47702" x="4108450" y="4197350"/>
          <p14:tracePt t="47719" x="4108450" y="4191000"/>
          <p14:tracePt t="47747" x="4102100" y="4178300"/>
          <p14:tracePt t="47765" x="4095750" y="4159250"/>
          <p14:tracePt t="47810" x="4095750" y="4133850"/>
          <p14:tracePt t="47846" x="4095750" y="4121150"/>
          <p14:tracePt t="47938" x="4095750" y="4114800"/>
          <p14:tracePt t="47967" x="4095750" y="4102100"/>
          <p14:tracePt t="48002" x="4114800" y="4095750"/>
          <p14:tracePt t="48029" x="4121150" y="4083050"/>
          <p14:tracePt t="48081" x="4127500" y="4083050"/>
          <p14:tracePt t="48109" x="4140200" y="4070350"/>
          <p14:tracePt t="48144" x="4146550" y="4064000"/>
          <p14:tracePt t="48171" x="4146550" y="4057650"/>
          <p14:tracePt t="48234" x="4152900" y="4051300"/>
          <p14:tracePt t="48269" x="4159250" y="3968750"/>
          <p14:tracePt t="48298" x="4159250" y="3930650"/>
          <p14:tracePt t="48391" x="4171950" y="3924300"/>
          <p14:tracePt t="48548" x="4184650" y="3911600"/>
          <p14:tracePt t="48576" x="4210050" y="3879850"/>
          <p14:tracePt t="48612" x="4222750" y="3867150"/>
          <p14:tracePt t="48639" x="4235450" y="3860800"/>
          <p14:tracePt t="48675" x="4241800" y="3848100"/>
          <p14:tracePt t="48753" x="4241800" y="3854450"/>
          <p14:tracePt t="48770" x="4273550" y="3816350"/>
          <p14:tracePt t="48796" x="4298950" y="3803650"/>
          <p14:tracePt t="48833" x="4330700" y="3778250"/>
          <p14:tracePt t="48876" x="4362450" y="3771900"/>
          <p14:tracePt t="48904" x="4368800" y="3752850"/>
          <p14:tracePt t="48940" x="4375150" y="3752850"/>
          <p14:tracePt t="49047" x="4375150" y="3759200"/>
          <p14:tracePt t="49161" x="4375150" y="3740150"/>
          <p14:tracePt t="49189" x="4356100" y="3740150"/>
          <p14:tracePt t="49223" x="4356100" y="3733800"/>
          <p14:tracePt t="49267" x="4356100" y="3714750"/>
          <p14:tracePt t="49294" x="4356100" y="3708400"/>
          <p14:tracePt t="49328" x="4356100" y="3702050"/>
          <p14:tracePt t="49389" x="4362450" y="3689350"/>
          <p14:tracePt t="49425" x="4368800" y="3676650"/>
          <p14:tracePt t="49458" x="4375150" y="3651250"/>
          <p14:tracePt t="49502" x="4375150" y="3638550"/>
          <p14:tracePt t="49537" x="4375150" y="3625850"/>
          <p14:tracePt t="49565" x="4375150" y="3619500"/>
          <p14:tracePt t="49592" x="4375150" y="3613150"/>
          <p14:tracePt t="49703" x="4400550" y="3594100"/>
          <p14:tracePt t="49733" x="4445000" y="3581400"/>
          <p14:tracePt t="49768" x="4470400" y="3581400"/>
          <p14:tracePt t="49796" x="4476750" y="3581400"/>
          <p14:tracePt t="49830" x="4489450" y="3581400"/>
          <p14:tracePt t="49857" x="4521200" y="3581400"/>
          <p14:tracePt t="49890" x="4660900" y="3562350"/>
          <p14:tracePt t="49926" x="4718050" y="3562350"/>
          <p14:tracePt t="49953" x="4724400" y="3562350"/>
          <p14:tracePt t="50098" x="4756150" y="3543300"/>
          <p14:tracePt t="50126" x="4794250" y="3511550"/>
          <p14:tracePt t="50154" x="4826000" y="3492500"/>
          <p14:tracePt t="50190" x="4851400" y="3492500"/>
          <p14:tracePt t="50218" x="4908550" y="3511550"/>
          <p14:tracePt t="50255" x="5003800" y="3543300"/>
          <p14:tracePt t="50265" x="5016500" y="3549650"/>
          <p14:tracePt t="50302" x="5092700" y="3562350"/>
          <p14:tracePt t="50330" x="5130800" y="3568700"/>
          <p14:tracePt t="50358" x="5219700" y="3568700"/>
          <p14:tracePt t="50396" x="5295900" y="3568700"/>
          <p14:tracePt t="50405" x="5321300" y="3568700"/>
          <p14:tracePt t="50439" x="5378450" y="3581400"/>
          <p14:tracePt t="50466" x="5384800" y="3594100"/>
          <p14:tracePt t="50627" x="5384800" y="3600450"/>
          <p14:tracePt t="50673" x="5340350" y="3632200"/>
          <p14:tracePt t="50702" x="5276850" y="3670300"/>
          <p14:tracePt t="50732" x="5232400" y="3695700"/>
          <p14:tracePt t="50770" x="5149850" y="3733800"/>
          <p14:tracePt t="50796" x="5105400" y="3752850"/>
          <p14:tracePt t="50830" x="5086350" y="3759200"/>
          <p14:tracePt t="50890" x="5073650" y="3765550"/>
          <p14:tracePt t="50927" x="5016500" y="3771900"/>
          <p14:tracePt t="50936" x="4997450" y="3771900"/>
          <p14:tracePt t="50972" x="4953000" y="3784600"/>
          <p14:tracePt t="50998" x="4921250" y="3790950"/>
          <p14:tracePt t="51034" x="4883150" y="3797300"/>
          <p14:tracePt t="51063" x="4857750" y="3797300"/>
          <p14:tracePt t="51098" x="4838700" y="3797300"/>
          <p14:tracePt t="51125" x="4832350" y="3784600"/>
          <p14:tracePt t="51175" x="4819650" y="3784600"/>
          <p14:tracePt t="51201" x="4806950" y="3784600"/>
          <p14:tracePt t="51237" x="4800600" y="3784600"/>
          <p14:tracePt t="51263" x="4800600" y="3790950"/>
          <p14:tracePt t="51408" x="4800600" y="3797300"/>
          <p14:tracePt t="51434" x="4800600" y="3803650"/>
          <p14:tracePt t="51768" x="4794250" y="3803650"/>
          <p14:tracePt t="51795" x="4768850" y="3822700"/>
          <p14:tracePt t="51830" x="4756150" y="3829050"/>
          <p14:tracePt t="51857" x="4737100" y="3835400"/>
          <p14:tracePt t="51893" x="4730750" y="3848100"/>
          <p14:tracePt t="51921" x="4730750" y="3841750"/>
          <p14:tracePt t="51958" x="4730750" y="3829050"/>
          <p14:tracePt t="51985" x="4743450" y="3810000"/>
          <p14:tracePt t="52064" x="4743450" y="3822700"/>
          <p14:tracePt t="52110" x="4743450" y="3829050"/>
          <p14:tracePt t="52172" x="4737100" y="3816350"/>
          <p14:tracePt t="52487" x="4737100" y="3810000"/>
          <p14:tracePt t="52529" x="4737100" y="3803650"/>
          <p14:tracePt t="53343" x="4730750" y="3829050"/>
          <p14:tracePt t="53380" x="4711700" y="3879850"/>
          <p14:tracePt t="53408" x="4705350" y="3930650"/>
          <p14:tracePt t="53436" x="4692650" y="3981450"/>
          <p14:tracePt t="53472" x="4692650" y="4013200"/>
          <p14:tracePt t="53576" x="4711700" y="3994150"/>
          <p14:tracePt t="53613" x="4756150" y="3937000"/>
          <p14:tracePt t="53640" x="4781550" y="3911600"/>
          <p14:tracePt t="53674" x="4794250" y="3867150"/>
          <p14:tracePt t="53710" x="4794250" y="3848100"/>
          <p14:tracePt t="53770" x="4794250" y="3841750"/>
          <p14:tracePt t="53880" x="4794250" y="3879850"/>
          <p14:tracePt t="53889" x="4794250" y="3892550"/>
          <p14:tracePt t="53924" x="4794250" y="3949700"/>
          <p14:tracePt t="53958" x="4794250" y="3956050"/>
          <p14:tracePt t="54004" x="4813300" y="3930650"/>
          <p14:tracePt t="54029" x="4851400" y="3879850"/>
          <p14:tracePt t="54065" x="4889500" y="3816350"/>
          <p14:tracePt t="54075" x="4902200" y="3810000"/>
          <p14:tracePt t="54112" x="4902200" y="3797300"/>
          <p14:tracePt t="54174" x="4857750" y="3911600"/>
          <p14:tracePt t="54201" x="4826000" y="3987800"/>
          <p14:tracePt t="54237" x="4787900" y="4121150"/>
          <p14:tracePt t="54263" x="4743450" y="4248150"/>
          <p14:tracePt t="54301" x="4711700" y="4394200"/>
          <p14:tracePt t="54328" x="4705350" y="4483100"/>
          <p14:tracePt t="54364" x="4679950" y="4559300"/>
          <p14:tracePt t="54373" x="4679950" y="4565650"/>
          <p14:tracePt t="54407" x="4673600" y="4648200"/>
          <p14:tracePt t="54442" x="4673600" y="4718050"/>
          <p14:tracePt t="54469" x="4667250" y="4787900"/>
          <p14:tracePt t="54504" x="4667250" y="4838700"/>
          <p14:tracePt t="54537" x="4648200" y="4908550"/>
          <p14:tracePt t="54562" x="4635500" y="4933950"/>
          <p14:tracePt t="54598" x="4616450" y="4959350"/>
          <p14:tracePt t="54626" x="4603750" y="4959350"/>
          <p14:tracePt t="54653" x="4572000" y="4851400"/>
          <p14:tracePt t="54671" x="4552950" y="4787900"/>
          <p14:tracePt t="54707" x="4533900" y="4641850"/>
          <p14:tracePt t="54717" x="4533900" y="4610100"/>
          <p14:tracePt t="54753" x="4521200" y="4483100"/>
          <p14:tracePt t="54771" x="4521200" y="4470400"/>
          <p14:tracePt t="54799" x="4527550" y="4438650"/>
          <p14:tracePt t="54827" x="4533900" y="4381500"/>
          <p14:tracePt t="54862" x="4533900" y="4318000"/>
          <p14:tracePt t="54888" x="4533900" y="4292600"/>
          <p14:tracePt t="54923" x="4533900" y="4273550"/>
          <p14:tracePt t="54958" x="4533900" y="4241800"/>
          <p14:tracePt t="55051" x="4508500" y="4267200"/>
          <p14:tracePt t="55077" x="4476750" y="4343400"/>
          <p14:tracePt t="55110" x="4425950" y="4470400"/>
          <p14:tracePt t="55139" x="4413250" y="4552950"/>
          <p14:tracePt t="55173" x="4387850" y="4705350"/>
          <p14:tracePt t="55201" x="4362450" y="4768850"/>
          <p14:tracePt t="55219" x="4362450" y="4806950"/>
          <p14:tracePt t="55254" x="4349750" y="4895850"/>
          <p14:tracePt t="55271" x="4349750" y="4959350"/>
          <p14:tracePt t="55298" x="4343400" y="5003800"/>
          <p14:tracePt t="55332" x="4343400" y="5054600"/>
          <p14:tracePt t="55359" x="4343400" y="5060950"/>
          <p14:tracePt t="55421" x="4349750" y="5016500"/>
          <p14:tracePt t="55456" x="4381500" y="4883150"/>
          <p14:tracePt t="55483" x="4425950" y="4749800"/>
          <p14:tracePt t="55520" x="4457700" y="4597400"/>
          <p14:tracePt t="55530" x="4464050" y="4578350"/>
          <p14:tracePt t="55565" x="4476750" y="4540250"/>
          <p14:tracePt t="55593" x="4489450" y="4533900"/>
          <p14:tracePt t="55630" x="4508500" y="4514850"/>
          <p14:tracePt t="55659" x="4527550" y="4502150"/>
          <p14:tracePt t="55739" x="4527550" y="4495800"/>
          <p14:tracePt t="55908" x="4527550" y="4533900"/>
          <p14:tracePt t="55936" x="4521200" y="4578350"/>
          <p14:tracePt t="55970" x="4514850" y="4648200"/>
          <p14:tracePt t="56004" x="4502150" y="4724400"/>
          <p14:tracePt t="56031" x="4489450" y="4781550"/>
          <p14:tracePt t="56067" x="4483100" y="4832350"/>
          <p14:tracePt t="56094" x="4483100" y="4851400"/>
          <p14:tracePt t="56129" x="4483100" y="4902200"/>
          <p14:tracePt t="56158" x="4483100" y="4927600"/>
          <p14:tracePt t="56186" x="4483100" y="4933950"/>
          <p14:tracePt t="56389" x="4489450" y="4933950"/>
          <p14:tracePt t="56435" x="4489450" y="4927600"/>
          <p14:tracePt t="56546" x="4495800" y="4921250"/>
          <p14:tracePt t="56582" x="4502150" y="4908550"/>
          <p14:tracePt t="56610" x="4508500" y="4889500"/>
          <p14:tracePt t="56646" x="4521200" y="4883150"/>
          <p14:tracePt t="56689" x="4521200" y="4876800"/>
          <p14:tracePt t="56766" x="4521200" y="4864100"/>
          <p14:tracePt t="56800" x="4527550" y="4864100"/>
          <p14:tracePt t="56826" x="4533900" y="4851400"/>
          <p14:tracePt t="56860" x="4540250" y="4832350"/>
          <p14:tracePt t="56895" x="4552950" y="4826000"/>
          <p14:tracePt t="56940" x="4552950" y="4819650"/>
          <p14:tracePt t="56967" x="4552950" y="4813300"/>
          <p14:tracePt t="57002" x="4552950" y="4800600"/>
          <p14:tracePt t="57030" x="4559300" y="4787900"/>
          <p14:tracePt t="57066" x="4559300" y="4768850"/>
          <p14:tracePt t="57126" x="4565650" y="4762500"/>
          <p14:tracePt t="57161" x="4572000" y="4730750"/>
          <p14:tracePt t="57188" x="4572000" y="4718050"/>
          <p14:tracePt t="57232" x="4584700" y="4699000"/>
          <p14:tracePt t="57268" x="4584700" y="4667250"/>
          <p14:tracePt t="57295" x="4584700" y="4660900"/>
          <p14:tracePt t="57468" x="4584700" y="4654550"/>
          <p14:tracePt t="57545" x="4591050" y="4654550"/>
          <p14:tracePt t="57747" x="4597400" y="4641850"/>
          <p14:tracePt t="57783" x="4597400" y="4635500"/>
          <p14:tracePt t="57826" x="4597400" y="4629150"/>
          <p14:tracePt t="57863" x="4597400" y="4622800"/>
          <p14:tracePt t="57984" x="4603750" y="4603750"/>
          <p14:tracePt t="58020" x="4616450" y="4578350"/>
          <p14:tracePt t="58047" x="4622800" y="4572000"/>
          <p14:tracePt t="58084" x="4635500" y="4565650"/>
          <p14:tracePt t="58109" x="4648200" y="4565650"/>
          <p14:tracePt t="58302" x="4641850" y="4565650"/>
          <p14:tracePt t="58344" x="4635500" y="4578350"/>
          <p14:tracePt t="58378" x="4616450" y="4597400"/>
          <p14:tracePt t="58406" x="4597400" y="4673600"/>
          <p14:tracePt t="58435" x="4572000" y="4743450"/>
          <p14:tracePt t="58452" x="4565650" y="4781550"/>
          <p14:tracePt t="58489" x="4540250" y="4902200"/>
          <p14:tracePt t="58498" x="4533900" y="4927600"/>
          <p14:tracePt t="58533" x="4514850" y="4959350"/>
          <p14:tracePt t="58644" x="4514850" y="4997450"/>
          <p14:tracePt t="58672" x="4502150" y="5041900"/>
          <p14:tracePt t="58707" x="4476750" y="5149850"/>
          <p14:tracePt t="58735" x="4470400" y="5219700"/>
          <p14:tracePt t="58770" x="4457700" y="5226050"/>
          <p14:tracePt t="58952" x="4457700" y="5213350"/>
          <p14:tracePt t="59045" x="4457700" y="5207000"/>
          <p14:tracePt t="59098" x="4457700" y="5200650"/>
          <p14:tracePt t="59158" x="4457700" y="5194300"/>
          <p14:tracePt t="59270" x="4457700" y="5181600"/>
          <p14:tracePt t="59936" x="4457700" y="5175250"/>
          <p14:tracePt t="59971" x="4457700" y="5168900"/>
          <p14:tracePt t="59998" x="4457700" y="5149850"/>
          <p14:tracePt t="60035" x="4457700" y="5137150"/>
          <p14:tracePt t="60081" x="4457700" y="5111750"/>
          <p14:tracePt t="60100" x="4457700" y="5099050"/>
          <p14:tracePt t="60126" x="4451350" y="5073650"/>
          <p14:tracePt t="60153" x="4451350" y="5054600"/>
          <p14:tracePt t="60346" x="4451350" y="5060950"/>
          <p14:tracePt t="60423" x="4451350" y="5054600"/>
          <p14:tracePt t="60534" x="4451350" y="5048250"/>
          <p14:tracePt t="60580" x="4457700" y="5022850"/>
          <p14:tracePt t="60607" x="4464050" y="5022850"/>
          <p14:tracePt t="60737" x="4464050" y="5016500"/>
          <p14:tracePt t="60827" x="4470400" y="4991100"/>
          <p14:tracePt t="60926" x="4470400" y="4984750"/>
          <p14:tracePt t="60954" x="4476750" y="4959350"/>
          <p14:tracePt t="60984" x="4489450" y="4946650"/>
          <p14:tracePt t="61239" x="4495800" y="4921250"/>
          <p14:tracePt t="61466" x="4508500" y="4883150"/>
          <p14:tracePt t="61502" x="4527550" y="4832350"/>
          <p14:tracePt t="61530" x="4533900" y="4794250"/>
          <p14:tracePt t="61566" x="4552950" y="4756150"/>
          <p14:tracePt t="61593" x="4559300" y="4730750"/>
          <p14:tracePt t="61628" x="4565650" y="4718050"/>
          <p14:tracePt t="61656" x="4565650" y="4705350"/>
          <p14:tracePt t="61691" x="4572000" y="4699000"/>
          <p14:tracePt t="61780" x="4572000" y="4692650"/>
          <p14:tracePt t="61815" x="4572000" y="4686300"/>
          <p14:tracePt t="61843" x="4584700" y="4673600"/>
          <p14:tracePt t="62034" x="4584700" y="4660900"/>
          <p14:tracePt t="62061" x="4591050" y="4641850"/>
          <p14:tracePt t="62096" x="4591050" y="4635500"/>
          <p14:tracePt t="62176" x="4597400" y="4622800"/>
          <p14:tracePt t="62204" x="4616450" y="4572000"/>
          <p14:tracePt t="62232" x="4622800" y="4540250"/>
          <p14:tracePt t="62389" x="4622800" y="4533900"/>
          <p14:tracePt t="62424" x="4635500" y="4495800"/>
          <p14:tracePt t="62457" x="4648200" y="4470400"/>
          <p14:tracePt t="62482" x="4648200" y="4464050"/>
          <p14:tracePt t="62692" x="4660900" y="4432300"/>
          <p14:tracePt t="62719" x="4660900" y="4413250"/>
          <p14:tracePt t="62879" x="4660900" y="440690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850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Reduced Channel Feedback Scheme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405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User-independent CSI and User-specific CSI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focus on the channel feedback in hybrid domain.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task of channel feedback is decomposed as the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user-independent CSI 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feedback and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user-specific CSI 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feedback.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User-independent CSI: The indexes of the non-zero columns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User-specific CSI: The non-zero column vectors of different users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323BFDD-7BB0-4220-A97F-F78BBBA953E1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E64372A-49D3-44F9-A07F-AAB6886D79E3}"/>
              </a:ext>
            </a:extLst>
          </p:cNvPr>
          <p:cNvGrpSpPr/>
          <p:nvPr/>
        </p:nvGrpSpPr>
        <p:grpSpPr>
          <a:xfrm>
            <a:off x="1996187" y="4191920"/>
            <a:ext cx="2169282" cy="1505507"/>
            <a:chOff x="1357689" y="3971108"/>
            <a:chExt cx="2169282" cy="150550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06DC36C-4271-48EA-81D5-AEFDDC391078}"/>
                </a:ext>
              </a:extLst>
            </p:cNvPr>
            <p:cNvGrpSpPr/>
            <p:nvPr/>
          </p:nvGrpSpPr>
          <p:grpSpPr>
            <a:xfrm>
              <a:off x="1834389" y="3971108"/>
              <a:ext cx="1692582" cy="1505507"/>
              <a:chOff x="9533606" y="11530575"/>
              <a:chExt cx="3600000" cy="3608201"/>
            </a:xfrm>
          </p:grpSpPr>
          <p:pic>
            <p:nvPicPr>
              <p:cNvPr id="58" name="图片 57">
                <a:extLst>
                  <a:ext uri="{FF2B5EF4-FFF2-40B4-BE49-F238E27FC236}">
                    <a16:creationId xmlns:a16="http://schemas.microsoft.com/office/drawing/2014/main" id="{37C6DF36-9850-4716-9A41-BC9143636F16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/>
              <a:srcRect l="13110" t="11596" r="13278" b="10869"/>
              <a:stretch/>
            </p:blipFill>
            <p:spPr>
              <a:xfrm>
                <a:off x="9533606" y="11532250"/>
                <a:ext cx="3600000" cy="3600000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3443897E-AB23-48E9-9284-60438275C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2505" y="11532250"/>
                <a:ext cx="200024" cy="3583925"/>
              </a:xfrm>
              <a:prstGeom prst="rect">
                <a:avLst/>
              </a:prstGeom>
            </p:spPr>
          </p:pic>
          <p:pic>
            <p:nvPicPr>
              <p:cNvPr id="66" name="图片 65">
                <a:extLst>
                  <a:ext uri="{FF2B5EF4-FFF2-40B4-BE49-F238E27FC236}">
                    <a16:creationId xmlns:a16="http://schemas.microsoft.com/office/drawing/2014/main" id="{22D0735B-8F6B-4BE0-85E9-8AD8E61D4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43886" y="11530575"/>
                <a:ext cx="281811" cy="3585600"/>
              </a:xfrm>
              <a:prstGeom prst="rect">
                <a:avLst/>
              </a:prstGeom>
            </p:spPr>
          </p:pic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E683F70E-CC45-49D7-AA54-9B9840618472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33606" y="11538776"/>
                <a:ext cx="3600000" cy="3600000"/>
              </a:xfrm>
              <a:prstGeom prst="rect">
                <a:avLst/>
              </a:prstGeom>
            </p:spPr>
          </p:pic>
        </p:grpSp>
        <p:graphicFrame>
          <p:nvGraphicFramePr>
            <p:cNvPr id="69" name="对象 68">
              <a:extLst>
                <a:ext uri="{FF2B5EF4-FFF2-40B4-BE49-F238E27FC236}">
                  <a16:creationId xmlns:a16="http://schemas.microsoft.com/office/drawing/2014/main" id="{494EDAE0-1F71-484C-83CB-867CF552E0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0629228"/>
                </p:ext>
              </p:extLst>
            </p:nvPr>
          </p:nvGraphicFramePr>
          <p:xfrm>
            <a:off x="1357689" y="5041543"/>
            <a:ext cx="367413" cy="431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61" name="对象 60">
                          <a:extLst>
                            <a:ext uri="{FF2B5EF4-FFF2-40B4-BE49-F238E27FC236}">
                              <a16:creationId xmlns:a16="http://schemas.microsoft.com/office/drawing/2014/main" id="{49E00476-D684-4064-9629-DD3FF4E1B83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57689" y="5041543"/>
                          <a:ext cx="367413" cy="4313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F00450C-87C4-427E-A1FB-4CAAA57B6DBE}"/>
              </a:ext>
            </a:extLst>
          </p:cNvPr>
          <p:cNvGrpSpPr/>
          <p:nvPr/>
        </p:nvGrpSpPr>
        <p:grpSpPr>
          <a:xfrm>
            <a:off x="4530709" y="4191920"/>
            <a:ext cx="2168955" cy="1557970"/>
            <a:chOff x="5040839" y="3943515"/>
            <a:chExt cx="2081944" cy="155797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9B054AF-6A59-4F0D-965F-29A8EEC3A3DF}"/>
                </a:ext>
              </a:extLst>
            </p:cNvPr>
            <p:cNvGrpSpPr/>
            <p:nvPr/>
          </p:nvGrpSpPr>
          <p:grpSpPr>
            <a:xfrm>
              <a:off x="5455176" y="3943515"/>
              <a:ext cx="1667607" cy="1530377"/>
              <a:chOff x="9533606" y="15359040"/>
              <a:chExt cx="3600000" cy="3622601"/>
            </a:xfrm>
          </p:grpSpPr>
          <p:pic>
            <p:nvPicPr>
              <p:cNvPr id="59" name="图片 58">
                <a:extLst>
                  <a:ext uri="{FF2B5EF4-FFF2-40B4-BE49-F238E27FC236}">
                    <a16:creationId xmlns:a16="http://schemas.microsoft.com/office/drawing/2014/main" id="{4AD1CF9F-D6D3-4462-B7DA-C0B79DF90279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0"/>
              <a:srcRect l="12773" t="11110" r="13163" b="10777"/>
              <a:stretch/>
            </p:blipFill>
            <p:spPr>
              <a:xfrm>
                <a:off x="9533606" y="15359040"/>
                <a:ext cx="3600000" cy="3600000"/>
              </a:xfrm>
              <a:prstGeom prst="rect">
                <a:avLst/>
              </a:prstGeom>
            </p:spPr>
          </p:pic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016FF000-133A-4A88-ABF1-C97351D62CE1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33606" y="15381641"/>
                <a:ext cx="3600000" cy="3600000"/>
              </a:xfrm>
              <a:prstGeom prst="rect">
                <a:avLst/>
              </a:prstGeom>
            </p:spPr>
          </p:pic>
        </p:grpSp>
        <p:graphicFrame>
          <p:nvGraphicFramePr>
            <p:cNvPr id="71" name="对象 70">
              <a:extLst>
                <a:ext uri="{FF2B5EF4-FFF2-40B4-BE49-F238E27FC236}">
                  <a16:creationId xmlns:a16="http://schemas.microsoft.com/office/drawing/2014/main" id="{329510C7-0F4E-4687-B003-F1B630C30C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7390534"/>
                </p:ext>
              </p:extLst>
            </p:nvPr>
          </p:nvGraphicFramePr>
          <p:xfrm>
            <a:off x="5040839" y="5071273"/>
            <a:ext cx="414337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28600" imgH="241200" progId="Equation.DSMT4">
                    <p:embed/>
                  </p:oleObj>
                </mc:Choice>
                <mc:Fallback>
                  <p:oleObj name="Equation" r:id="rId12" imgW="228600" imgH="241200" progId="Equation.DSMT4">
                    <p:embed/>
                    <p:pic>
                      <p:nvPicPr>
                        <p:cNvPr id="69" name="对象 68">
                          <a:extLst>
                            <a:ext uri="{FF2B5EF4-FFF2-40B4-BE49-F238E27FC236}">
                              <a16:creationId xmlns:a16="http://schemas.microsoft.com/office/drawing/2014/main" id="{494EDAE0-1F71-484C-83CB-867CF552E07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040839" y="5071273"/>
                          <a:ext cx="414337" cy="430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E5C1E90E-36B0-4158-BCFC-B6CA26FEB8D7}"/>
              </a:ext>
            </a:extLst>
          </p:cNvPr>
          <p:cNvSpPr/>
          <p:nvPr/>
        </p:nvSpPr>
        <p:spPr>
          <a:xfrm>
            <a:off x="4254282" y="452346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endParaRPr lang="zh-CN" altLang="en-US" sz="3200" dirty="0"/>
          </a:p>
        </p:txBody>
      </p:sp>
      <p:graphicFrame>
        <p:nvGraphicFramePr>
          <p:cNvPr id="76" name="对象 75">
            <a:extLst>
              <a:ext uri="{FF2B5EF4-FFF2-40B4-BE49-F238E27FC236}">
                <a16:creationId xmlns:a16="http://schemas.microsoft.com/office/drawing/2014/main" id="{9B4AAF2C-4B0F-4F37-8DDE-245D574E0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423527"/>
              </p:ext>
            </p:extLst>
          </p:nvPr>
        </p:nvGraphicFramePr>
        <p:xfrm>
          <a:off x="2949575" y="3965575"/>
          <a:ext cx="17938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75" name="对象 74">
                        <a:extLst>
                          <a:ext uri="{FF2B5EF4-FFF2-40B4-BE49-F238E27FC236}">
                            <a16:creationId xmlns:a16="http://schemas.microsoft.com/office/drawing/2014/main" id="{BAD63FA7-EC53-45C8-87C4-3065C0A10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49575" y="3965575"/>
                        <a:ext cx="179388" cy="24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对象 76">
            <a:extLst>
              <a:ext uri="{FF2B5EF4-FFF2-40B4-BE49-F238E27FC236}">
                <a16:creationId xmlns:a16="http://schemas.microsoft.com/office/drawing/2014/main" id="{185EEFE4-3C2B-4EF6-AAEE-E2577789C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250547"/>
              </p:ext>
            </p:extLst>
          </p:nvPr>
        </p:nvGraphicFramePr>
        <p:xfrm>
          <a:off x="2655744" y="3993125"/>
          <a:ext cx="125412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75" name="对象 74">
                        <a:extLst>
                          <a:ext uri="{FF2B5EF4-FFF2-40B4-BE49-F238E27FC236}">
                            <a16:creationId xmlns:a16="http://schemas.microsoft.com/office/drawing/2014/main" id="{BAD63FA7-EC53-45C8-87C4-3065C0A10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55744" y="3993125"/>
                        <a:ext cx="125412" cy="19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>
            <a:extLst>
              <a:ext uri="{FF2B5EF4-FFF2-40B4-BE49-F238E27FC236}">
                <a16:creationId xmlns:a16="http://schemas.microsoft.com/office/drawing/2014/main" id="{92DF3377-DDDA-43FE-BB3A-C1A578E30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338061"/>
              </p:ext>
            </p:extLst>
          </p:nvPr>
        </p:nvGraphicFramePr>
        <p:xfrm>
          <a:off x="5100716" y="3993125"/>
          <a:ext cx="125412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77" name="对象 76">
                        <a:extLst>
                          <a:ext uri="{FF2B5EF4-FFF2-40B4-BE49-F238E27FC236}">
                            <a16:creationId xmlns:a16="http://schemas.microsoft.com/office/drawing/2014/main" id="{185EEFE4-3C2B-4EF6-AAEE-E2577789C2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00716" y="3993125"/>
                        <a:ext cx="125412" cy="19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圆角矩形标注 7">
            <a:extLst>
              <a:ext uri="{FF2B5EF4-FFF2-40B4-BE49-F238E27FC236}">
                <a16:creationId xmlns:a16="http://schemas.microsoft.com/office/drawing/2014/main" id="{E66A3C00-89DA-4715-B2F9-A2D41C4A306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18216" y="3197715"/>
            <a:ext cx="242177" cy="1732836"/>
          </a:xfrm>
          <a:prstGeom prst="wedgeRoundRectCallout">
            <a:avLst>
              <a:gd name="adj1" fmla="val -96780"/>
              <a:gd name="adj2" fmla="val -40097"/>
              <a:gd name="adj3" fmla="val 16667"/>
            </a:avLst>
          </a:prstGeom>
          <a:noFill/>
          <a:ln w="19050" algn="ctr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" name="圆角矩形 12">
            <a:extLst>
              <a:ext uri="{FF2B5EF4-FFF2-40B4-BE49-F238E27FC236}">
                <a16:creationId xmlns:a16="http://schemas.microsoft.com/office/drawing/2014/main" id="{1E00BFE8-11EA-40DC-8FB5-F294D7356424}"/>
              </a:ext>
            </a:extLst>
          </p:cNvPr>
          <p:cNvSpPr/>
          <p:nvPr/>
        </p:nvSpPr>
        <p:spPr bwMode="auto">
          <a:xfrm>
            <a:off x="3490551" y="3293626"/>
            <a:ext cx="2167552" cy="489664"/>
          </a:xfrm>
          <a:prstGeom prst="roundRect">
            <a:avLst>
              <a:gd name="adj" fmla="val 27529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>
              <a:buClr>
                <a:srgbClr val="800080"/>
              </a:buClr>
            </a:pPr>
            <a:r>
              <a:rPr kumimoji="1"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User-independent CSI</a:t>
            </a:r>
            <a:endParaRPr kumimoji="1" lang="zh-CN" alt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83" name="圆角矩形标注 7">
            <a:extLst>
              <a:ext uri="{FF2B5EF4-FFF2-40B4-BE49-F238E27FC236}">
                <a16:creationId xmlns:a16="http://schemas.microsoft.com/office/drawing/2014/main" id="{0C7C2337-F358-43C5-A32C-85B502354DD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17477" y="3176821"/>
            <a:ext cx="242177" cy="1732836"/>
          </a:xfrm>
          <a:prstGeom prst="wedgeRoundRectCallout">
            <a:avLst>
              <a:gd name="adj1" fmla="val -100976"/>
              <a:gd name="adj2" fmla="val 50197"/>
              <a:gd name="adj3" fmla="val 16667"/>
            </a:avLst>
          </a:prstGeom>
          <a:noFill/>
          <a:ln w="19050" algn="ctr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4" name="圆角矩形 22">
            <a:extLst>
              <a:ext uri="{FF2B5EF4-FFF2-40B4-BE49-F238E27FC236}">
                <a16:creationId xmlns:a16="http://schemas.microsoft.com/office/drawing/2014/main" id="{ED3DA574-149E-4443-A796-FF241A31CA6B}"/>
              </a:ext>
            </a:extLst>
          </p:cNvPr>
          <p:cNvSpPr/>
          <p:nvPr/>
        </p:nvSpPr>
        <p:spPr bwMode="auto">
          <a:xfrm>
            <a:off x="2622517" y="4197887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5" name="圆角矩形 22">
            <a:extLst>
              <a:ext uri="{FF2B5EF4-FFF2-40B4-BE49-F238E27FC236}">
                <a16:creationId xmlns:a16="http://schemas.microsoft.com/office/drawing/2014/main" id="{877E90D7-CE68-4B5A-8648-193446F79596}"/>
              </a:ext>
            </a:extLst>
          </p:cNvPr>
          <p:cNvSpPr/>
          <p:nvPr/>
        </p:nvSpPr>
        <p:spPr bwMode="auto">
          <a:xfrm>
            <a:off x="2963518" y="4205956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6" name="圆角矩形 22">
            <a:extLst>
              <a:ext uri="{FF2B5EF4-FFF2-40B4-BE49-F238E27FC236}">
                <a16:creationId xmlns:a16="http://schemas.microsoft.com/office/drawing/2014/main" id="{1ACC6275-2EE2-4D62-8FDE-F0BF65F4DB1E}"/>
              </a:ext>
            </a:extLst>
          </p:cNvPr>
          <p:cNvSpPr/>
          <p:nvPr/>
        </p:nvSpPr>
        <p:spPr bwMode="auto">
          <a:xfrm>
            <a:off x="3864591" y="4197887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7" name="圆角矩形 12">
            <a:extLst>
              <a:ext uri="{FF2B5EF4-FFF2-40B4-BE49-F238E27FC236}">
                <a16:creationId xmlns:a16="http://schemas.microsoft.com/office/drawing/2014/main" id="{51B40065-3302-449F-8A82-D9AC083BAF67}"/>
              </a:ext>
            </a:extLst>
          </p:cNvPr>
          <p:cNvSpPr/>
          <p:nvPr/>
        </p:nvSpPr>
        <p:spPr bwMode="auto">
          <a:xfrm>
            <a:off x="2429336" y="5856017"/>
            <a:ext cx="1782623" cy="396861"/>
          </a:xfrm>
          <a:prstGeom prst="roundRect">
            <a:avLst>
              <a:gd name="adj" fmla="val 27529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>
              <a:buClr>
                <a:srgbClr val="800080"/>
              </a:buClr>
            </a:pP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User-specific CSI </a:t>
            </a:r>
          </a:p>
          <a:p>
            <a:pPr marL="0" lvl="1" algn="ctr">
              <a:buClr>
                <a:srgbClr val="800080"/>
              </a:buClr>
            </a:pP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for 1</a:t>
            </a:r>
            <a:r>
              <a:rPr kumimoji="1" lang="en-US" altLang="zh-CN" sz="1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st</a:t>
            </a: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user</a:t>
            </a:r>
            <a:endParaRPr kumimoji="1" lang="zh-CN" alt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88" name="圆角矩形 12">
            <a:extLst>
              <a:ext uri="{FF2B5EF4-FFF2-40B4-BE49-F238E27FC236}">
                <a16:creationId xmlns:a16="http://schemas.microsoft.com/office/drawing/2014/main" id="{0CC66C1C-A339-4978-8543-266D98989B65}"/>
              </a:ext>
            </a:extLst>
          </p:cNvPr>
          <p:cNvSpPr/>
          <p:nvPr/>
        </p:nvSpPr>
        <p:spPr bwMode="auto">
          <a:xfrm>
            <a:off x="4969476" y="5820502"/>
            <a:ext cx="1873284" cy="396861"/>
          </a:xfrm>
          <a:prstGeom prst="roundRect">
            <a:avLst>
              <a:gd name="adj" fmla="val 27529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>
              <a:buClr>
                <a:srgbClr val="800080"/>
              </a:buClr>
            </a:pP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User-specific CSI </a:t>
            </a:r>
            <a:b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</a:b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for k</a:t>
            </a:r>
            <a:r>
              <a:rPr kumimoji="1" lang="en-US" altLang="zh-CN" sz="1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 </a:t>
            </a: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user</a:t>
            </a:r>
            <a:endParaRPr kumimoji="1" lang="zh-CN" alt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89" name="圆角矩形 22">
            <a:extLst>
              <a:ext uri="{FF2B5EF4-FFF2-40B4-BE49-F238E27FC236}">
                <a16:creationId xmlns:a16="http://schemas.microsoft.com/office/drawing/2014/main" id="{81B2743A-D707-4C07-8033-144C58C586CA}"/>
              </a:ext>
            </a:extLst>
          </p:cNvPr>
          <p:cNvSpPr/>
          <p:nvPr/>
        </p:nvSpPr>
        <p:spPr bwMode="auto">
          <a:xfrm>
            <a:off x="5123439" y="4204594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0" name="圆角矩形 22">
            <a:extLst>
              <a:ext uri="{FF2B5EF4-FFF2-40B4-BE49-F238E27FC236}">
                <a16:creationId xmlns:a16="http://schemas.microsoft.com/office/drawing/2014/main" id="{DAB9102E-F8D3-436E-8B0B-51509CFAAECC}"/>
              </a:ext>
            </a:extLst>
          </p:cNvPr>
          <p:cNvSpPr/>
          <p:nvPr/>
        </p:nvSpPr>
        <p:spPr bwMode="auto">
          <a:xfrm>
            <a:off x="5464440" y="4212663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1" name="圆角矩形 22">
            <a:extLst>
              <a:ext uri="{FF2B5EF4-FFF2-40B4-BE49-F238E27FC236}">
                <a16:creationId xmlns:a16="http://schemas.microsoft.com/office/drawing/2014/main" id="{627BA5D9-9AB0-4BA0-A6E8-F31797D1C5F4}"/>
              </a:ext>
            </a:extLst>
          </p:cNvPr>
          <p:cNvSpPr/>
          <p:nvPr/>
        </p:nvSpPr>
        <p:spPr bwMode="auto">
          <a:xfrm>
            <a:off x="6365513" y="4204594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97" name="对象 96">
            <a:extLst>
              <a:ext uri="{FF2B5EF4-FFF2-40B4-BE49-F238E27FC236}">
                <a16:creationId xmlns:a16="http://schemas.microsoft.com/office/drawing/2014/main" id="{4D4A7C05-E31F-4984-85E1-3C73D97A9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47765"/>
              </p:ext>
            </p:extLst>
          </p:nvPr>
        </p:nvGraphicFramePr>
        <p:xfrm>
          <a:off x="3647402" y="3924862"/>
          <a:ext cx="4699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640" imgH="241200" progId="Equation.DSMT4">
                  <p:embed/>
                </p:oleObj>
              </mc:Choice>
              <mc:Fallback>
                <p:oleObj name="Equation" r:id="rId19" imgW="431640" imgH="241200" progId="Equation.DSMT4">
                  <p:embed/>
                  <p:pic>
                    <p:nvPicPr>
                      <p:cNvPr id="75" name="对象 74">
                        <a:extLst>
                          <a:ext uri="{FF2B5EF4-FFF2-40B4-BE49-F238E27FC236}">
                            <a16:creationId xmlns:a16="http://schemas.microsoft.com/office/drawing/2014/main" id="{BAD63FA7-EC53-45C8-87C4-3065C0A10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47402" y="3924862"/>
                        <a:ext cx="469900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对象 97">
            <a:extLst>
              <a:ext uri="{FF2B5EF4-FFF2-40B4-BE49-F238E27FC236}">
                <a16:creationId xmlns:a16="http://schemas.microsoft.com/office/drawing/2014/main" id="{E7CAF8AA-97BE-46D1-9118-7A57C631E4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286029"/>
              </p:ext>
            </p:extLst>
          </p:nvPr>
        </p:nvGraphicFramePr>
        <p:xfrm>
          <a:off x="6209882" y="3925538"/>
          <a:ext cx="4699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31640" imgH="241200" progId="Equation.DSMT4">
                  <p:embed/>
                </p:oleObj>
              </mc:Choice>
              <mc:Fallback>
                <p:oleObj name="Equation" r:id="rId21" imgW="431640" imgH="241200" progId="Equation.DSMT4">
                  <p:embed/>
                  <p:pic>
                    <p:nvPicPr>
                      <p:cNvPr id="75" name="对象 74">
                        <a:extLst>
                          <a:ext uri="{FF2B5EF4-FFF2-40B4-BE49-F238E27FC236}">
                            <a16:creationId xmlns:a16="http://schemas.microsoft.com/office/drawing/2014/main" id="{BAD63FA7-EC53-45C8-87C4-3065C0A10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09882" y="3925538"/>
                        <a:ext cx="469900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对象 98">
            <a:extLst>
              <a:ext uri="{FF2B5EF4-FFF2-40B4-BE49-F238E27FC236}">
                <a16:creationId xmlns:a16="http://schemas.microsoft.com/office/drawing/2014/main" id="{8C273A89-EF1E-4EC9-AB21-1FD807DE1E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204998"/>
              </p:ext>
            </p:extLst>
          </p:nvPr>
        </p:nvGraphicFramePr>
        <p:xfrm>
          <a:off x="5475961" y="3929755"/>
          <a:ext cx="17938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4880" imgH="228600" progId="Equation.DSMT4">
                  <p:embed/>
                </p:oleObj>
              </mc:Choice>
              <mc:Fallback>
                <p:oleObj name="Equation" r:id="rId22" imgW="164880" imgH="228600" progId="Equation.DSMT4">
                  <p:embed/>
                  <p:pic>
                    <p:nvPicPr>
                      <p:cNvPr id="76" name="对象 75">
                        <a:extLst>
                          <a:ext uri="{FF2B5EF4-FFF2-40B4-BE49-F238E27FC236}">
                            <a16:creationId xmlns:a16="http://schemas.microsoft.com/office/drawing/2014/main" id="{9B4AAF2C-4B0F-4F37-8DDE-245D574E0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75961" y="3929755"/>
                        <a:ext cx="179388" cy="24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242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32"/>
    </mc:Choice>
    <mc:Fallback xmlns="">
      <p:transition spd="slow" advTm="35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7" grpId="0" animBg="1"/>
      <p:bldP spid="88" grpId="0" animBg="1"/>
    </p:bldLst>
  </p:timing>
  <p:extLst>
    <p:ext uri="{3A86A75C-4F4B-4683-9AE1-C65F6400EC91}">
      <p14:laserTraceLst xmlns:p14="http://schemas.microsoft.com/office/powerpoint/2010/main">
        <p14:tracePtLst>
          <p14:tracePt t="18000" x="2076450" y="2419350"/>
          <p14:tracePt t="18032" x="2444750" y="2374900"/>
          <p14:tracePt t="18063" x="2844800" y="2374900"/>
          <p14:tracePt t="18092" x="3143250" y="2381250"/>
          <p14:tracePt t="18112" x="3327400" y="2368550"/>
          <p14:tracePt t="18138" x="3714750" y="2317750"/>
          <p14:tracePt t="18175" x="3917950" y="2254250"/>
          <p14:tracePt t="18185" x="3930650" y="2247900"/>
          <p14:tracePt t="18222" x="3994150" y="2216150"/>
          <p14:tracePt t="18230" x="4019550" y="2209800"/>
          <p14:tracePt t="18266" x="4089400" y="2197100"/>
          <p14:tracePt t="18294" x="4108450" y="2190750"/>
          <p14:tracePt t="18330" x="4152900" y="2159000"/>
          <p14:tracePt t="18358" x="4241800" y="2120900"/>
          <p14:tracePt t="18394" x="4311650" y="2095500"/>
          <p14:tracePt t="18516" x="4248150" y="2095500"/>
          <p14:tracePt t="18547" x="4025900" y="2133600"/>
          <p14:tracePt t="18565" x="3784600" y="2146300"/>
          <p14:tracePt t="18595" x="3467100" y="2146300"/>
          <p14:tracePt t="18622" x="3263900" y="2146300"/>
          <p14:tracePt t="18658" x="2984500" y="2146300"/>
          <p14:tracePt t="18684" x="2965450" y="2146300"/>
          <p14:tracePt t="18799" x="2971800" y="2152650"/>
          <p14:tracePt t="18827" x="3041650" y="2216150"/>
          <p14:tracePt t="18863" x="3136900" y="2305050"/>
          <p14:tracePt t="18872" x="3155950" y="2324100"/>
          <p14:tracePt t="18907" x="3200400" y="2406650"/>
          <p14:tracePt t="18935" x="3225800" y="2438400"/>
          <p14:tracePt t="18971" x="3238500" y="2495550"/>
          <p14:tracePt t="19000" x="3257550" y="2565400"/>
          <p14:tracePt t="19028" x="3270250" y="2616200"/>
          <p14:tracePt t="19046" x="3270250" y="2622550"/>
          <p14:tracePt t="19127" x="3270250" y="2628900"/>
          <p14:tracePt t="19155" x="3282950" y="2647950"/>
          <p14:tracePt t="19420" x="3295650" y="2635250"/>
          <p14:tracePt t="19451" x="3346450" y="2578100"/>
          <p14:tracePt t="19468" x="3352800" y="2571750"/>
          <p14:tracePt t="19594" x="3352800" y="2565400"/>
          <p14:tracePt t="22722" x="3308350" y="2692400"/>
          <p14:tracePt t="22731" x="3295650" y="2724150"/>
          <p14:tracePt t="22769" x="3251200" y="2787650"/>
          <p14:tracePt t="22778" x="3244850" y="2787650"/>
          <p14:tracePt t="22816" x="3232150" y="2806700"/>
          <p14:tracePt t="22843" x="3219450" y="2819400"/>
          <p14:tracePt t="22878" x="3206750" y="2838450"/>
          <p14:tracePt t="22903" x="3181350" y="2851150"/>
          <p14:tracePt t="22940" x="3149600" y="2876550"/>
          <p14:tracePt t="22966" x="3124200" y="2882900"/>
          <p14:tracePt t="23001" x="3054350" y="2901950"/>
          <p14:tracePt t="23028" x="3048000" y="2908300"/>
          <p14:tracePt t="23139" x="3041650" y="2908300"/>
          <p14:tracePt t="25481" x="3048000" y="2908300"/>
          <p14:tracePt t="25517" x="3143250" y="2895600"/>
          <p14:tracePt t="25546" x="3162300" y="2889250"/>
          <p14:tracePt t="25581" x="3219450" y="2863850"/>
          <p14:tracePt t="25609" x="3270250" y="2832100"/>
          <p14:tracePt t="25645" x="3289300" y="2819400"/>
          <p14:tracePt t="26220" x="3346450" y="2819400"/>
          <p14:tracePt t="26248" x="3479800" y="2844800"/>
          <p14:tracePt t="26284" x="3568700" y="2895600"/>
          <p14:tracePt t="26311" x="3600450" y="2927350"/>
          <p14:tracePt t="26345" x="3600450" y="2933700"/>
          <p14:tracePt t="26373" x="3581400" y="2978150"/>
          <p14:tracePt t="26409" x="3556000" y="3009900"/>
          <p14:tracePt t="26443" x="3549650" y="3022600"/>
          <p14:tracePt t="26486" x="3549650" y="3028950"/>
          <p14:tracePt t="26940" x="3524250" y="3105150"/>
          <p14:tracePt t="26968" x="3492500" y="3282950"/>
          <p14:tracePt t="26997" x="3460750" y="3435350"/>
          <p14:tracePt t="27032" x="3435350" y="3575050"/>
          <p14:tracePt t="27051" x="3429000" y="3613150"/>
          <p14:tracePt t="27060" x="3429000" y="3638550"/>
          <p14:tracePt t="27095" x="3409950" y="3733800"/>
          <p14:tracePt t="27123" x="3397250" y="3803650"/>
          <p14:tracePt t="27158" x="3397250" y="3816350"/>
          <p14:tracePt t="27185" x="3397250" y="3822700"/>
          <p14:tracePt t="27250" x="3397250" y="3829050"/>
          <p14:tracePt t="27295" x="3422650" y="3829050"/>
          <p14:tracePt t="27331" x="3460750" y="3829050"/>
          <p14:tracePt t="27359" x="3473450" y="3816350"/>
          <p14:tracePt t="27394" x="3479800" y="3810000"/>
          <p14:tracePt t="27531" x="3517900" y="3810000"/>
          <p14:tracePt t="27551" x="3549650" y="3803650"/>
          <p14:tracePt t="27578" x="3606800" y="3784600"/>
          <p14:tracePt t="27606" x="3632200" y="3784600"/>
          <p14:tracePt t="27677" x="3632200" y="3778250"/>
          <p14:tracePt t="27685" x="3638550" y="3778250"/>
          <p14:tracePt t="27721" x="3651250" y="3778250"/>
          <p14:tracePt t="27749" x="3663950" y="3778250"/>
          <p14:tracePt t="27935" x="3657600" y="3790950"/>
          <p14:tracePt t="27971" x="3651250" y="3797300"/>
          <p14:tracePt t="27998" x="3632200" y="3816350"/>
          <p14:tracePt t="28027" x="3619500" y="3822700"/>
          <p14:tracePt t="28168" x="3619500" y="3829050"/>
          <p14:tracePt t="28421" x="3619500" y="3740150"/>
          <p14:tracePt t="28458" x="3638550" y="3676650"/>
          <p14:tracePt t="28484" x="3632200" y="3606800"/>
          <p14:tracePt t="28513" x="3568700" y="3530600"/>
          <p14:tracePt t="28531" x="3530600" y="3498850"/>
          <p14:tracePt t="28551" x="3498850" y="3492500"/>
          <p14:tracePt t="28579" x="3435350" y="3467100"/>
          <p14:tracePt t="28607" x="3422650" y="3467100"/>
          <p14:tracePt t="28705" x="3409950" y="3467100"/>
          <p14:tracePt t="28753" x="3403600" y="3467100"/>
          <p14:tracePt t="29778" x="3403600" y="3460750"/>
          <p14:tracePt t="29815" x="3409950" y="3454400"/>
          <p14:tracePt t="29842" x="3416300" y="3448050"/>
          <p14:tracePt t="30032" x="3429000" y="3435350"/>
          <p14:tracePt t="30051" x="3429000" y="3429000"/>
          <p14:tracePt t="30078" x="3441700" y="3429000"/>
          <p14:tracePt t="30106" x="3448050" y="3422650"/>
          <p14:tracePt t="30144" x="3460750" y="3416300"/>
          <p14:tracePt t="30313" x="3473450" y="3416300"/>
          <p14:tracePt t="30387" x="3479800" y="3403600"/>
          <p14:tracePt t="30421" x="3479800" y="3397250"/>
          <p14:tracePt t="30722" x="3492500" y="3390900"/>
          <p14:tracePt t="31125" x="3492500" y="3384550"/>
          <p14:tracePt t="33262" x="3517900" y="3384550"/>
          <p14:tracePt t="33299" x="3543300" y="3371850"/>
          <p14:tracePt t="33327" x="3568700" y="3365500"/>
          <p14:tracePt t="33361" x="3587750" y="3365500"/>
          <p14:tracePt t="33390" x="3587750" y="3359150"/>
          <p14:tracePt t="33433" x="3600450" y="3359150"/>
          <p14:tracePt t="33875" x="3632200" y="3359150"/>
          <p14:tracePt t="33904" x="3644900" y="3359150"/>
          <p14:tracePt t="34344" x="3651250" y="3359150"/>
          <p14:tracePt t="34377" x="3670300" y="3359150"/>
          <p14:tracePt t="34892" x="3676650" y="3359150"/>
          <p14:tracePt t="34920" x="3683000" y="3359150"/>
          <p14:tracePt t="34956" x="3695700" y="335915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850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Reduced Channel Feedback Scheme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User-independent CSI and User-specific CSI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2000" i="1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-th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non-zero  column, which is also the    -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column of 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Since                                         ,                 , based on which we have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323BFDD-7BB0-4220-A97F-F78BBBA953E1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7AAD1DE6-B781-421E-8EF7-61AA0A0EA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660717"/>
              </p:ext>
            </p:extLst>
          </p:nvPr>
        </p:nvGraphicFramePr>
        <p:xfrm>
          <a:off x="3134010" y="1810847"/>
          <a:ext cx="3274303" cy="66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47840" imgH="457200" progId="Equation.DSMT4">
                  <p:embed/>
                </p:oleObj>
              </mc:Choice>
              <mc:Fallback>
                <p:oleObj name="Equation" r:id="rId3" imgW="2247840" imgH="457200" progId="Equation.DSMT4">
                  <p:embed/>
                  <p:pic>
                    <p:nvPicPr>
                      <p:cNvPr id="26" name="对象 25">
                        <a:extLst>
                          <a:ext uri="{FF2B5EF4-FFF2-40B4-BE49-F238E27FC236}">
                            <a16:creationId xmlns:a16="http://schemas.microsoft.com/office/drawing/2014/main" id="{001AC7B9-7F44-4BE9-B366-AA6B28C937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4010" y="1810847"/>
                        <a:ext cx="3274303" cy="663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A64CE923-1E4D-4411-8A0C-6A7F845A5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458255"/>
              </p:ext>
            </p:extLst>
          </p:nvPr>
        </p:nvGraphicFramePr>
        <p:xfrm>
          <a:off x="5499489" y="1502354"/>
          <a:ext cx="203069" cy="278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37" name="对象 36">
                        <a:extLst>
                          <a:ext uri="{FF2B5EF4-FFF2-40B4-BE49-F238E27FC236}">
                            <a16:creationId xmlns:a16="http://schemas.microsoft.com/office/drawing/2014/main" id="{A6DABD54-38DE-43FA-AE5D-C27DB4810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9489" y="1502354"/>
                        <a:ext cx="203069" cy="278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BC6CDE66-4F61-4011-BDDE-45D202D612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904405"/>
              </p:ext>
            </p:extLst>
          </p:nvPr>
        </p:nvGraphicFramePr>
        <p:xfrm>
          <a:off x="7136667" y="1502354"/>
          <a:ext cx="292233" cy="30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" imgH="241200" progId="Equation.DSMT4">
                  <p:embed/>
                </p:oleObj>
              </mc:Choice>
              <mc:Fallback>
                <p:oleObj name="Equation" r:id="rId7" imgW="228600" imgH="241200" progId="Equation.DSMT4">
                  <p:embed/>
                  <p:pic>
                    <p:nvPicPr>
                      <p:cNvPr id="69" name="对象 68">
                        <a:extLst>
                          <a:ext uri="{FF2B5EF4-FFF2-40B4-BE49-F238E27FC236}">
                            <a16:creationId xmlns:a16="http://schemas.microsoft.com/office/drawing/2014/main" id="{494EDAE0-1F71-484C-83CB-867CF552E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36667" y="1502354"/>
                        <a:ext cx="292233" cy="304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A9F5A53A-FA7D-4D1E-A723-F8B38E5B2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24712"/>
              </p:ext>
            </p:extLst>
          </p:nvPr>
        </p:nvGraphicFramePr>
        <p:xfrm>
          <a:off x="1575802" y="2591237"/>
          <a:ext cx="257016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08160" imgH="304560" progId="Equation.DSMT4">
                  <p:embed/>
                </p:oleObj>
              </mc:Choice>
              <mc:Fallback>
                <p:oleObj name="Equation" r:id="rId9" imgW="2108160" imgH="304560" progId="Equation.DSMT4">
                  <p:embed/>
                  <p:pic>
                    <p:nvPicPr>
                      <p:cNvPr id="36" name="对象 35">
                        <a:extLst>
                          <a:ext uri="{FF2B5EF4-FFF2-40B4-BE49-F238E27FC236}">
                            <a16:creationId xmlns:a16="http://schemas.microsoft.com/office/drawing/2014/main" id="{7AAD1DE6-B781-421E-8EF7-61AA0A0EA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75802" y="2591237"/>
                        <a:ext cx="2570163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>
            <a:extLst>
              <a:ext uri="{FF2B5EF4-FFF2-40B4-BE49-F238E27FC236}">
                <a16:creationId xmlns:a16="http://schemas.microsoft.com/office/drawing/2014/main" id="{67051466-3551-4657-BA00-9F40F9EAD9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573621"/>
              </p:ext>
            </p:extLst>
          </p:nvPr>
        </p:nvGraphicFramePr>
        <p:xfrm>
          <a:off x="4233229" y="2609210"/>
          <a:ext cx="1075866" cy="33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0" imgH="241200" progId="Equation.DSMT4">
                  <p:embed/>
                </p:oleObj>
              </mc:Choice>
              <mc:Fallback>
                <p:oleObj name="Equation" r:id="rId11" imgW="774360" imgH="241200" progId="Equation.DSMT4">
                  <p:embed/>
                  <p:pic>
                    <p:nvPicPr>
                      <p:cNvPr id="26" name="对象 25">
                        <a:extLst>
                          <a:ext uri="{FF2B5EF4-FFF2-40B4-BE49-F238E27FC236}">
                            <a16:creationId xmlns:a16="http://schemas.microsoft.com/office/drawing/2014/main" id="{001AC7B9-7F44-4BE9-B366-AA6B28C937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33229" y="2609210"/>
                        <a:ext cx="1075866" cy="333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>
            <a:extLst>
              <a:ext uri="{FF2B5EF4-FFF2-40B4-BE49-F238E27FC236}">
                <a16:creationId xmlns:a16="http://schemas.microsoft.com/office/drawing/2014/main" id="{8867043E-D6FE-4E0C-9B84-5AD75EFBE2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131981"/>
              </p:ext>
            </p:extLst>
          </p:nvPr>
        </p:nvGraphicFramePr>
        <p:xfrm>
          <a:off x="3193982" y="2943083"/>
          <a:ext cx="27305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68480" imgH="609480" progId="Equation.DSMT4">
                  <p:embed/>
                </p:oleObj>
              </mc:Choice>
              <mc:Fallback>
                <p:oleObj name="Equation" r:id="rId13" imgW="1968480" imgH="609480" progId="Equation.DSMT4">
                  <p:embed/>
                  <p:pic>
                    <p:nvPicPr>
                      <p:cNvPr id="41" name="对象 40">
                        <a:extLst>
                          <a:ext uri="{FF2B5EF4-FFF2-40B4-BE49-F238E27FC236}">
                            <a16:creationId xmlns:a16="http://schemas.microsoft.com/office/drawing/2014/main" id="{67051466-3551-4657-BA00-9F40F9EAD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93982" y="2943083"/>
                        <a:ext cx="2730500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" name="组合 97">
            <a:extLst>
              <a:ext uri="{FF2B5EF4-FFF2-40B4-BE49-F238E27FC236}">
                <a16:creationId xmlns:a16="http://schemas.microsoft.com/office/drawing/2014/main" id="{3D44CFD8-B73C-4D0A-B1DE-F6E7422F7B4F}"/>
              </a:ext>
            </a:extLst>
          </p:cNvPr>
          <p:cNvGrpSpPr/>
          <p:nvPr/>
        </p:nvGrpSpPr>
        <p:grpSpPr>
          <a:xfrm>
            <a:off x="1976683" y="4404110"/>
            <a:ext cx="2169282" cy="1505507"/>
            <a:chOff x="1357689" y="3971108"/>
            <a:chExt cx="2169282" cy="1505507"/>
          </a:xfrm>
        </p:grpSpPr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28C3CC77-A62E-44F6-A008-FD69F3B3DD70}"/>
                </a:ext>
              </a:extLst>
            </p:cNvPr>
            <p:cNvGrpSpPr/>
            <p:nvPr/>
          </p:nvGrpSpPr>
          <p:grpSpPr>
            <a:xfrm>
              <a:off x="1834389" y="3971108"/>
              <a:ext cx="1692582" cy="1505507"/>
              <a:chOff x="9533606" y="11530575"/>
              <a:chExt cx="3600000" cy="3608201"/>
            </a:xfrm>
          </p:grpSpPr>
          <p:pic>
            <p:nvPicPr>
              <p:cNvPr id="101" name="图片 100">
                <a:extLst>
                  <a:ext uri="{FF2B5EF4-FFF2-40B4-BE49-F238E27FC236}">
                    <a16:creationId xmlns:a16="http://schemas.microsoft.com/office/drawing/2014/main" id="{6E1112E8-8C6E-4D18-B30E-116205319BFA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5"/>
              <a:srcRect l="13110" t="11596" r="13278" b="10869"/>
              <a:stretch/>
            </p:blipFill>
            <p:spPr>
              <a:xfrm>
                <a:off x="9533606" y="11532250"/>
                <a:ext cx="3600000" cy="3600000"/>
              </a:xfrm>
              <a:prstGeom prst="rect">
                <a:avLst/>
              </a:prstGeom>
            </p:spPr>
          </p:pic>
          <p:pic>
            <p:nvPicPr>
              <p:cNvPr id="102" name="图片 101">
                <a:extLst>
                  <a:ext uri="{FF2B5EF4-FFF2-40B4-BE49-F238E27FC236}">
                    <a16:creationId xmlns:a16="http://schemas.microsoft.com/office/drawing/2014/main" id="{FFB22835-168E-4E80-B7CE-48F1E774D6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22505" y="11532250"/>
                <a:ext cx="200024" cy="3583925"/>
              </a:xfrm>
              <a:prstGeom prst="rect">
                <a:avLst/>
              </a:prstGeom>
            </p:spPr>
          </p:pic>
          <p:pic>
            <p:nvPicPr>
              <p:cNvPr id="103" name="图片 102">
                <a:extLst>
                  <a:ext uri="{FF2B5EF4-FFF2-40B4-BE49-F238E27FC236}">
                    <a16:creationId xmlns:a16="http://schemas.microsoft.com/office/drawing/2014/main" id="{31E930AD-D1BA-4099-A4DE-E9224D27B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43886" y="11530575"/>
                <a:ext cx="281811" cy="3585600"/>
              </a:xfrm>
              <a:prstGeom prst="rect">
                <a:avLst/>
              </a:prstGeom>
            </p:spPr>
          </p:pic>
          <p:pic>
            <p:nvPicPr>
              <p:cNvPr id="104" name="图片 103">
                <a:extLst>
                  <a:ext uri="{FF2B5EF4-FFF2-40B4-BE49-F238E27FC236}">
                    <a16:creationId xmlns:a16="http://schemas.microsoft.com/office/drawing/2014/main" id="{5B0721BD-4D6E-4631-A6F0-29DB1024F4F7}"/>
                  </a:ext>
                </a:extLst>
              </p:cNvPr>
              <p:cNvPicPr>
                <a:picLocks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33606" y="11538776"/>
                <a:ext cx="3600000" cy="3600000"/>
              </a:xfrm>
              <a:prstGeom prst="rect">
                <a:avLst/>
              </a:prstGeom>
            </p:spPr>
          </p:pic>
        </p:grpSp>
        <p:graphicFrame>
          <p:nvGraphicFramePr>
            <p:cNvPr id="100" name="对象 99">
              <a:extLst>
                <a:ext uri="{FF2B5EF4-FFF2-40B4-BE49-F238E27FC236}">
                  <a16:creationId xmlns:a16="http://schemas.microsoft.com/office/drawing/2014/main" id="{A1E40000-B633-41D3-89CF-60A64D0EBD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4468131"/>
                </p:ext>
              </p:extLst>
            </p:nvPr>
          </p:nvGraphicFramePr>
          <p:xfrm>
            <a:off x="1357689" y="5041543"/>
            <a:ext cx="367413" cy="431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03040" imgH="241200" progId="Equation.DSMT4">
                    <p:embed/>
                  </p:oleObj>
                </mc:Choice>
                <mc:Fallback>
                  <p:oleObj name="Equation" r:id="rId19" imgW="203040" imgH="241200" progId="Equation.DSMT4">
                    <p:embed/>
                    <p:pic>
                      <p:nvPicPr>
                        <p:cNvPr id="69" name="对象 68">
                          <a:extLst>
                            <a:ext uri="{FF2B5EF4-FFF2-40B4-BE49-F238E27FC236}">
                              <a16:creationId xmlns:a16="http://schemas.microsoft.com/office/drawing/2014/main" id="{494EDAE0-1F71-484C-83CB-867CF552E07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357689" y="5041543"/>
                          <a:ext cx="367413" cy="4313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44D64B07-1B54-41EE-95B3-27504C3395E7}"/>
              </a:ext>
            </a:extLst>
          </p:cNvPr>
          <p:cNvGrpSpPr/>
          <p:nvPr/>
        </p:nvGrpSpPr>
        <p:grpSpPr>
          <a:xfrm>
            <a:off x="5270905" y="4420312"/>
            <a:ext cx="2168955" cy="1557970"/>
            <a:chOff x="5040839" y="3943515"/>
            <a:chExt cx="2081944" cy="1557970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EC84D3F0-04FB-4989-AEA0-9E0B7B04BC74}"/>
                </a:ext>
              </a:extLst>
            </p:cNvPr>
            <p:cNvGrpSpPr/>
            <p:nvPr/>
          </p:nvGrpSpPr>
          <p:grpSpPr>
            <a:xfrm>
              <a:off x="5455176" y="3943515"/>
              <a:ext cx="1667607" cy="1530377"/>
              <a:chOff x="9533606" y="15359040"/>
              <a:chExt cx="3600000" cy="3622601"/>
            </a:xfrm>
          </p:grpSpPr>
          <p:pic>
            <p:nvPicPr>
              <p:cNvPr id="108" name="图片 107">
                <a:extLst>
                  <a:ext uri="{FF2B5EF4-FFF2-40B4-BE49-F238E27FC236}">
                    <a16:creationId xmlns:a16="http://schemas.microsoft.com/office/drawing/2014/main" id="{C6D886EF-10B4-4668-B973-7A9B2A6A960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1"/>
              <a:srcRect l="12773" t="11110" r="13163" b="10777"/>
              <a:stretch/>
            </p:blipFill>
            <p:spPr>
              <a:xfrm>
                <a:off x="9533606" y="15359040"/>
                <a:ext cx="3600000" cy="3600000"/>
              </a:xfrm>
              <a:prstGeom prst="rect">
                <a:avLst/>
              </a:prstGeom>
            </p:spPr>
          </p:pic>
          <p:pic>
            <p:nvPicPr>
              <p:cNvPr id="109" name="图片 108">
                <a:extLst>
                  <a:ext uri="{FF2B5EF4-FFF2-40B4-BE49-F238E27FC236}">
                    <a16:creationId xmlns:a16="http://schemas.microsoft.com/office/drawing/2014/main" id="{93C77E2E-4793-4EC4-92A7-D8B2F4C1CD1A}"/>
                  </a:ext>
                </a:extLst>
              </p:cNvPr>
              <p:cNvPicPr>
                <a:picLocks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33606" y="15381641"/>
                <a:ext cx="3600000" cy="3600000"/>
              </a:xfrm>
              <a:prstGeom prst="rect">
                <a:avLst/>
              </a:prstGeom>
            </p:spPr>
          </p:pic>
        </p:grpSp>
        <p:graphicFrame>
          <p:nvGraphicFramePr>
            <p:cNvPr id="107" name="对象 106">
              <a:extLst>
                <a:ext uri="{FF2B5EF4-FFF2-40B4-BE49-F238E27FC236}">
                  <a16:creationId xmlns:a16="http://schemas.microsoft.com/office/drawing/2014/main" id="{2F404102-1ED7-41DA-9A46-3B108BCDF1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101071"/>
                </p:ext>
              </p:extLst>
            </p:nvPr>
          </p:nvGraphicFramePr>
          <p:xfrm>
            <a:off x="5040839" y="5071273"/>
            <a:ext cx="414337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228600" imgH="241200" progId="Equation.DSMT4">
                    <p:embed/>
                  </p:oleObj>
                </mc:Choice>
                <mc:Fallback>
                  <p:oleObj name="Equation" r:id="rId23" imgW="228600" imgH="241200" progId="Equation.DSMT4">
                    <p:embed/>
                    <p:pic>
                      <p:nvPicPr>
                        <p:cNvPr id="71" name="对象 70">
                          <a:extLst>
                            <a:ext uri="{FF2B5EF4-FFF2-40B4-BE49-F238E27FC236}">
                              <a16:creationId xmlns:a16="http://schemas.microsoft.com/office/drawing/2014/main" id="{329510C7-0F4E-4687-B003-F1B630C30C4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040839" y="5071273"/>
                          <a:ext cx="414337" cy="430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矩形 109">
            <a:extLst>
              <a:ext uri="{FF2B5EF4-FFF2-40B4-BE49-F238E27FC236}">
                <a16:creationId xmlns:a16="http://schemas.microsoft.com/office/drawing/2014/main" id="{B36133A5-53BA-44E5-A1D5-C911C8C56106}"/>
              </a:ext>
            </a:extLst>
          </p:cNvPr>
          <p:cNvSpPr/>
          <p:nvPr/>
        </p:nvSpPr>
        <p:spPr>
          <a:xfrm>
            <a:off x="4234778" y="473565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endParaRPr lang="zh-CN" altLang="en-US" sz="3200" dirty="0"/>
          </a:p>
        </p:txBody>
      </p:sp>
      <p:graphicFrame>
        <p:nvGraphicFramePr>
          <p:cNvPr id="111" name="对象 110">
            <a:extLst>
              <a:ext uri="{FF2B5EF4-FFF2-40B4-BE49-F238E27FC236}">
                <a16:creationId xmlns:a16="http://schemas.microsoft.com/office/drawing/2014/main" id="{D5A7C8CD-B4F2-4C39-81F8-C9B80BA89D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819321"/>
              </p:ext>
            </p:extLst>
          </p:nvPr>
        </p:nvGraphicFramePr>
        <p:xfrm>
          <a:off x="2930071" y="4177765"/>
          <a:ext cx="17938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76" name="对象 75">
                        <a:extLst>
                          <a:ext uri="{FF2B5EF4-FFF2-40B4-BE49-F238E27FC236}">
                            <a16:creationId xmlns:a16="http://schemas.microsoft.com/office/drawing/2014/main" id="{9B4AAF2C-4B0F-4F37-8DDE-245D574E0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0071" y="4177765"/>
                        <a:ext cx="179388" cy="24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对象 111">
            <a:extLst>
              <a:ext uri="{FF2B5EF4-FFF2-40B4-BE49-F238E27FC236}">
                <a16:creationId xmlns:a16="http://schemas.microsoft.com/office/drawing/2014/main" id="{56E9E41E-65F6-44E3-BE97-92A0939BF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743121"/>
              </p:ext>
            </p:extLst>
          </p:nvPr>
        </p:nvGraphicFramePr>
        <p:xfrm>
          <a:off x="2636240" y="4205315"/>
          <a:ext cx="125412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4120" imgH="177480" progId="Equation.DSMT4">
                  <p:embed/>
                </p:oleObj>
              </mc:Choice>
              <mc:Fallback>
                <p:oleObj name="Equation" r:id="rId26" imgW="114120" imgH="177480" progId="Equation.DSMT4">
                  <p:embed/>
                  <p:pic>
                    <p:nvPicPr>
                      <p:cNvPr id="77" name="对象 76">
                        <a:extLst>
                          <a:ext uri="{FF2B5EF4-FFF2-40B4-BE49-F238E27FC236}">
                            <a16:creationId xmlns:a16="http://schemas.microsoft.com/office/drawing/2014/main" id="{185EEFE4-3C2B-4EF6-AAEE-E2577789C2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636240" y="4205315"/>
                        <a:ext cx="125412" cy="19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对象 112">
            <a:extLst>
              <a:ext uri="{FF2B5EF4-FFF2-40B4-BE49-F238E27FC236}">
                <a16:creationId xmlns:a16="http://schemas.microsoft.com/office/drawing/2014/main" id="{330DE292-9C4A-408B-87FD-2083B515A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170447"/>
              </p:ext>
            </p:extLst>
          </p:nvPr>
        </p:nvGraphicFramePr>
        <p:xfrm>
          <a:off x="5840912" y="4221517"/>
          <a:ext cx="125412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4120" imgH="177480" progId="Equation.DSMT4">
                  <p:embed/>
                </p:oleObj>
              </mc:Choice>
              <mc:Fallback>
                <p:oleObj name="Equation" r:id="rId28" imgW="114120" imgH="177480" progId="Equation.DSMT4">
                  <p:embed/>
                  <p:pic>
                    <p:nvPicPr>
                      <p:cNvPr id="80" name="对象 79">
                        <a:extLst>
                          <a:ext uri="{FF2B5EF4-FFF2-40B4-BE49-F238E27FC236}">
                            <a16:creationId xmlns:a16="http://schemas.microsoft.com/office/drawing/2014/main" id="{92DF3377-DDDA-43FE-BB3A-C1A578E30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840912" y="4221517"/>
                        <a:ext cx="125412" cy="19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圆角矩形标注 7">
            <a:extLst>
              <a:ext uri="{FF2B5EF4-FFF2-40B4-BE49-F238E27FC236}">
                <a16:creationId xmlns:a16="http://schemas.microsoft.com/office/drawing/2014/main" id="{54F7D8EC-CF46-45A7-BC92-FC1161A4F97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98712" y="3409905"/>
            <a:ext cx="242177" cy="1732836"/>
          </a:xfrm>
          <a:prstGeom prst="wedgeRoundRectCallout">
            <a:avLst>
              <a:gd name="adj1" fmla="val 5705"/>
              <a:gd name="adj2" fmla="val -57435"/>
              <a:gd name="adj3" fmla="val 16667"/>
            </a:avLst>
          </a:prstGeom>
          <a:noFill/>
          <a:ln w="19050" algn="ctr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5" name="圆角矩形 12">
            <a:extLst>
              <a:ext uri="{FF2B5EF4-FFF2-40B4-BE49-F238E27FC236}">
                <a16:creationId xmlns:a16="http://schemas.microsoft.com/office/drawing/2014/main" id="{C959CBCB-F432-4E4E-BCB8-130B1D687DA8}"/>
              </a:ext>
            </a:extLst>
          </p:cNvPr>
          <p:cNvSpPr/>
          <p:nvPr/>
        </p:nvSpPr>
        <p:spPr bwMode="auto">
          <a:xfrm>
            <a:off x="4373919" y="3983374"/>
            <a:ext cx="1105531" cy="615113"/>
          </a:xfrm>
          <a:prstGeom prst="roundRect">
            <a:avLst>
              <a:gd name="adj" fmla="val 27529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>
              <a:buClr>
                <a:srgbClr val="800080"/>
              </a:buClr>
            </a:pP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User-independent CSI</a:t>
            </a:r>
            <a:endParaRPr kumimoji="1" lang="zh-CN" alt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6" name="圆角矩形标注 7">
            <a:extLst>
              <a:ext uri="{FF2B5EF4-FFF2-40B4-BE49-F238E27FC236}">
                <a16:creationId xmlns:a16="http://schemas.microsoft.com/office/drawing/2014/main" id="{903000E4-0EF5-4F8A-8403-E4EE21FCF08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57673" y="3405213"/>
            <a:ext cx="242177" cy="1732836"/>
          </a:xfrm>
          <a:prstGeom prst="wedgeRoundRectCallout">
            <a:avLst>
              <a:gd name="adj1" fmla="val 23085"/>
              <a:gd name="adj2" fmla="val 61505"/>
              <a:gd name="adj3" fmla="val 16667"/>
            </a:avLst>
          </a:prstGeom>
          <a:noFill/>
          <a:ln w="19050" algn="ctr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7" name="圆角矩形 22">
            <a:extLst>
              <a:ext uri="{FF2B5EF4-FFF2-40B4-BE49-F238E27FC236}">
                <a16:creationId xmlns:a16="http://schemas.microsoft.com/office/drawing/2014/main" id="{11B89CA7-B2F0-436E-929E-0B2ADA9AA9B5}"/>
              </a:ext>
            </a:extLst>
          </p:cNvPr>
          <p:cNvSpPr/>
          <p:nvPr/>
        </p:nvSpPr>
        <p:spPr bwMode="auto">
          <a:xfrm>
            <a:off x="2603013" y="4410077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8" name="圆角矩形 22">
            <a:extLst>
              <a:ext uri="{FF2B5EF4-FFF2-40B4-BE49-F238E27FC236}">
                <a16:creationId xmlns:a16="http://schemas.microsoft.com/office/drawing/2014/main" id="{D1346BF9-CE4F-4214-AE2C-159DC20EC74A}"/>
              </a:ext>
            </a:extLst>
          </p:cNvPr>
          <p:cNvSpPr/>
          <p:nvPr/>
        </p:nvSpPr>
        <p:spPr bwMode="auto">
          <a:xfrm>
            <a:off x="2944014" y="4418146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9" name="圆角矩形 22">
            <a:extLst>
              <a:ext uri="{FF2B5EF4-FFF2-40B4-BE49-F238E27FC236}">
                <a16:creationId xmlns:a16="http://schemas.microsoft.com/office/drawing/2014/main" id="{7D150378-F20C-4708-90F5-ABF300FD73FE}"/>
              </a:ext>
            </a:extLst>
          </p:cNvPr>
          <p:cNvSpPr/>
          <p:nvPr/>
        </p:nvSpPr>
        <p:spPr bwMode="auto">
          <a:xfrm>
            <a:off x="3845087" y="4410077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0" name="圆角矩形 12">
            <a:extLst>
              <a:ext uri="{FF2B5EF4-FFF2-40B4-BE49-F238E27FC236}">
                <a16:creationId xmlns:a16="http://schemas.microsoft.com/office/drawing/2014/main" id="{86151AD6-6705-4E5C-AD71-99261D902ECF}"/>
              </a:ext>
            </a:extLst>
          </p:cNvPr>
          <p:cNvSpPr/>
          <p:nvPr/>
        </p:nvSpPr>
        <p:spPr bwMode="auto">
          <a:xfrm>
            <a:off x="2409832" y="6068207"/>
            <a:ext cx="1782623" cy="396861"/>
          </a:xfrm>
          <a:prstGeom prst="roundRect">
            <a:avLst>
              <a:gd name="adj" fmla="val 27529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>
              <a:buClr>
                <a:srgbClr val="800080"/>
              </a:buClr>
            </a:pP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User-specific CSI </a:t>
            </a:r>
          </a:p>
          <a:p>
            <a:pPr marL="0" lvl="1" algn="ctr">
              <a:buClr>
                <a:srgbClr val="800080"/>
              </a:buClr>
            </a:pP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for 1</a:t>
            </a:r>
            <a:r>
              <a:rPr kumimoji="1" lang="en-US" altLang="zh-CN" sz="1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st</a:t>
            </a: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user</a:t>
            </a:r>
            <a:endParaRPr kumimoji="1" lang="zh-CN" alt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1" name="圆角矩形 12">
            <a:extLst>
              <a:ext uri="{FF2B5EF4-FFF2-40B4-BE49-F238E27FC236}">
                <a16:creationId xmlns:a16="http://schemas.microsoft.com/office/drawing/2014/main" id="{FB3D0492-BC3A-4578-9807-C0A2C6CDACC7}"/>
              </a:ext>
            </a:extLst>
          </p:cNvPr>
          <p:cNvSpPr/>
          <p:nvPr/>
        </p:nvSpPr>
        <p:spPr bwMode="auto">
          <a:xfrm>
            <a:off x="5709672" y="6048894"/>
            <a:ext cx="1873284" cy="396861"/>
          </a:xfrm>
          <a:prstGeom prst="roundRect">
            <a:avLst>
              <a:gd name="adj" fmla="val 27529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>
              <a:buClr>
                <a:srgbClr val="800080"/>
              </a:buClr>
            </a:pP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User-specific CSI </a:t>
            </a:r>
            <a:b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</a:b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for k</a:t>
            </a:r>
            <a:r>
              <a:rPr kumimoji="1" lang="en-US" altLang="zh-CN" sz="1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 </a:t>
            </a: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user</a:t>
            </a:r>
            <a:endParaRPr kumimoji="1" lang="zh-CN" alt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" name="圆角矩形 22">
            <a:extLst>
              <a:ext uri="{FF2B5EF4-FFF2-40B4-BE49-F238E27FC236}">
                <a16:creationId xmlns:a16="http://schemas.microsoft.com/office/drawing/2014/main" id="{1D0F28DD-3D1E-4BCA-9E3B-C27E0BE61C3E}"/>
              </a:ext>
            </a:extLst>
          </p:cNvPr>
          <p:cNvSpPr/>
          <p:nvPr/>
        </p:nvSpPr>
        <p:spPr bwMode="auto">
          <a:xfrm>
            <a:off x="5863635" y="4432986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3" name="圆角矩形 22">
            <a:extLst>
              <a:ext uri="{FF2B5EF4-FFF2-40B4-BE49-F238E27FC236}">
                <a16:creationId xmlns:a16="http://schemas.microsoft.com/office/drawing/2014/main" id="{088F243F-E6C0-4030-B215-96954759F057}"/>
              </a:ext>
            </a:extLst>
          </p:cNvPr>
          <p:cNvSpPr/>
          <p:nvPr/>
        </p:nvSpPr>
        <p:spPr bwMode="auto">
          <a:xfrm>
            <a:off x="6204636" y="4441055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4" name="圆角矩形 22">
            <a:extLst>
              <a:ext uri="{FF2B5EF4-FFF2-40B4-BE49-F238E27FC236}">
                <a16:creationId xmlns:a16="http://schemas.microsoft.com/office/drawing/2014/main" id="{8CB7118B-6AE9-4ABD-99F7-458880BE030B}"/>
              </a:ext>
            </a:extLst>
          </p:cNvPr>
          <p:cNvSpPr/>
          <p:nvPr/>
        </p:nvSpPr>
        <p:spPr bwMode="auto">
          <a:xfrm>
            <a:off x="7105709" y="4432986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25" name="对象 124">
            <a:extLst>
              <a:ext uri="{FF2B5EF4-FFF2-40B4-BE49-F238E27FC236}">
                <a16:creationId xmlns:a16="http://schemas.microsoft.com/office/drawing/2014/main" id="{7A50962D-538F-4CF5-B5F1-46F79A67CD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16518"/>
              </p:ext>
            </p:extLst>
          </p:nvPr>
        </p:nvGraphicFramePr>
        <p:xfrm>
          <a:off x="3627898" y="4137052"/>
          <a:ext cx="4699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31640" imgH="241200" progId="Equation.DSMT4">
                  <p:embed/>
                </p:oleObj>
              </mc:Choice>
              <mc:Fallback>
                <p:oleObj name="Equation" r:id="rId29" imgW="431640" imgH="241200" progId="Equation.DSMT4">
                  <p:embed/>
                  <p:pic>
                    <p:nvPicPr>
                      <p:cNvPr id="97" name="对象 96">
                        <a:extLst>
                          <a:ext uri="{FF2B5EF4-FFF2-40B4-BE49-F238E27FC236}">
                            <a16:creationId xmlns:a16="http://schemas.microsoft.com/office/drawing/2014/main" id="{4D4A7C05-E31F-4984-85E1-3C73D97A9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627898" y="4137052"/>
                        <a:ext cx="469900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对象 125">
            <a:extLst>
              <a:ext uri="{FF2B5EF4-FFF2-40B4-BE49-F238E27FC236}">
                <a16:creationId xmlns:a16="http://schemas.microsoft.com/office/drawing/2014/main" id="{D3755099-FA60-4874-8809-41D23F436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753464"/>
              </p:ext>
            </p:extLst>
          </p:nvPr>
        </p:nvGraphicFramePr>
        <p:xfrm>
          <a:off x="6950078" y="4153930"/>
          <a:ext cx="4699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31640" imgH="241200" progId="Equation.DSMT4">
                  <p:embed/>
                </p:oleObj>
              </mc:Choice>
              <mc:Fallback>
                <p:oleObj name="Equation" r:id="rId31" imgW="431640" imgH="241200" progId="Equation.DSMT4">
                  <p:embed/>
                  <p:pic>
                    <p:nvPicPr>
                      <p:cNvPr id="98" name="对象 97">
                        <a:extLst>
                          <a:ext uri="{FF2B5EF4-FFF2-40B4-BE49-F238E27FC236}">
                            <a16:creationId xmlns:a16="http://schemas.microsoft.com/office/drawing/2014/main" id="{E7CAF8AA-97BE-46D1-9118-7A57C631E4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950078" y="4153930"/>
                        <a:ext cx="469900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对象 126">
            <a:extLst>
              <a:ext uri="{FF2B5EF4-FFF2-40B4-BE49-F238E27FC236}">
                <a16:creationId xmlns:a16="http://schemas.microsoft.com/office/drawing/2014/main" id="{6F8AAC2A-A9DF-4269-B43E-9CD7B55A0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767155"/>
              </p:ext>
            </p:extLst>
          </p:nvPr>
        </p:nvGraphicFramePr>
        <p:xfrm>
          <a:off x="6216157" y="4158147"/>
          <a:ext cx="17938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64880" imgH="228600" progId="Equation.DSMT4">
                  <p:embed/>
                </p:oleObj>
              </mc:Choice>
              <mc:Fallback>
                <p:oleObj name="Equation" r:id="rId32" imgW="164880" imgH="228600" progId="Equation.DSMT4">
                  <p:embed/>
                  <p:pic>
                    <p:nvPicPr>
                      <p:cNvPr id="99" name="对象 98">
                        <a:extLst>
                          <a:ext uri="{FF2B5EF4-FFF2-40B4-BE49-F238E27FC236}">
                            <a16:creationId xmlns:a16="http://schemas.microsoft.com/office/drawing/2014/main" id="{8C273A89-EF1E-4EC9-AB21-1FD807DE1E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6157" y="4158147"/>
                        <a:ext cx="179388" cy="24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8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11"/>
    </mc:Choice>
    <mc:Fallback xmlns="">
      <p:transition spd="slow" advTm="26311"/>
    </mc:Fallback>
  </mc:AlternateContent>
  <p:extLst>
    <p:ext uri="{3A86A75C-4F4B-4683-9AE1-C65F6400EC91}">
      <p14:laserTraceLst xmlns:p14="http://schemas.microsoft.com/office/powerpoint/2010/main">
        <p14:tracePtLst>
          <p14:tracePt t="623" x="4826000" y="3670300"/>
          <p14:tracePt t="638" x="4826000" y="3657600"/>
          <p14:tracePt t="669" x="4826000" y="3644900"/>
          <p14:tracePt t="684" x="4826000" y="3619500"/>
          <p14:tracePt t="717" x="4838700" y="3517900"/>
          <p14:tracePt t="750" x="4838700" y="3454400"/>
          <p14:tracePt t="817" x="4832350" y="3454400"/>
          <p14:tracePt t="840" x="4806950" y="3416300"/>
          <p14:tracePt t="872" x="4787900" y="3365500"/>
          <p14:tracePt t="888" x="4762500" y="3333750"/>
          <p14:tracePt t="919" x="4743450" y="3308350"/>
          <p14:tracePt t="967" x="4737100" y="3302000"/>
          <p14:tracePt t="1099" x="4737100" y="3263900"/>
          <p14:tracePt t="1107" x="4737100" y="3257550"/>
          <p14:tracePt t="1154" x="4737100" y="3238500"/>
          <p14:tracePt t="1184" x="4737100" y="3225800"/>
          <p14:tracePt t="1217" x="4743450" y="3206750"/>
          <p14:tracePt t="1299" x="4743450" y="3200400"/>
          <p14:tracePt t="2065" x="4775200" y="3168650"/>
          <p14:tracePt t="2099" x="4787900" y="3130550"/>
          <p14:tracePt t="2123" x="4794250" y="3117850"/>
          <p14:tracePt t="2185" x="4806950" y="3111500"/>
          <p14:tracePt t="2598" x="4806950" y="3022600"/>
          <p14:tracePt t="2622" x="4806950" y="2978150"/>
          <p14:tracePt t="2653" x="4806950" y="2946400"/>
          <p14:tracePt t="2684" x="4806950" y="2927350"/>
          <p14:tracePt t="2716" x="4806950" y="2908300"/>
          <p14:tracePt t="2748" x="4800600" y="2876550"/>
          <p14:tracePt t="2782" x="4768850" y="2844800"/>
          <p14:tracePt t="2808" x="4737100" y="2813050"/>
          <p14:tracePt t="2848" x="4679950" y="2787650"/>
          <p14:tracePt t="2871" x="4648200" y="2768600"/>
          <p14:tracePt t="2887" x="4603750" y="2755900"/>
          <p14:tracePt t="2921" x="4457700" y="2717800"/>
          <p14:tracePt t="2952" x="4330700" y="2660650"/>
          <p14:tracePt t="2982" x="4203700" y="2603500"/>
          <p14:tracePt t="3014" x="4057650" y="2559050"/>
          <p14:tracePt t="3047" x="3905250" y="2546350"/>
          <p14:tracePt t="3081" x="3854450" y="2578100"/>
          <p14:tracePt t="3497" x="3854450" y="2540000"/>
          <p14:tracePt t="3532" x="3841750" y="2482850"/>
          <p14:tracePt t="3564" x="3835400" y="2463800"/>
          <p14:tracePt t="3621" x="3835400" y="2451100"/>
          <p14:tracePt t="3700" x="3810000" y="2451100"/>
          <p14:tracePt t="3748" x="3790950" y="2451100"/>
          <p14:tracePt t="3797" x="3784600" y="2451100"/>
          <p14:tracePt t="4154" x="3778250" y="2451100"/>
          <p14:tracePt t="4386" x="3771900" y="2451100"/>
          <p14:tracePt t="4434" x="3759200" y="2451100"/>
          <p14:tracePt t="4467" x="3727450" y="2457450"/>
          <p14:tracePt t="4497" x="3714750" y="2457450"/>
          <p14:tracePt t="4531" x="3708400" y="2457450"/>
          <p14:tracePt t="4563" x="3695700" y="2457450"/>
          <p14:tracePt t="4597" x="3663950" y="2451100"/>
          <p14:tracePt t="4615" x="3651250" y="2444750"/>
          <p14:tracePt t="4653" x="3613150" y="2444750"/>
          <p14:tracePt t="4685" x="3581400" y="2444750"/>
          <p14:tracePt t="4718" x="3517900" y="2438400"/>
          <p14:tracePt t="4750" x="3454400" y="2432050"/>
          <p14:tracePt t="4781" x="3365500" y="2387600"/>
          <p14:tracePt t="4798" x="3327400" y="2368550"/>
          <p14:tracePt t="4829" x="3219450" y="2349500"/>
          <p14:tracePt t="4863" x="3168650" y="2387600"/>
          <p14:tracePt t="4887" x="3206750" y="2451100"/>
          <p14:tracePt t="4920" x="3232150" y="2463800"/>
          <p14:tracePt t="5047" x="3257550" y="2438400"/>
          <p14:tracePt t="5079" x="3282950" y="2413000"/>
          <p14:tracePt t="5113" x="3282950" y="2387600"/>
          <p14:tracePt t="5138" x="3282950" y="2349500"/>
          <p14:tracePt t="5154" x="3282950" y="2336800"/>
          <p14:tracePt t="5184" x="3282950" y="2324100"/>
          <p14:tracePt t="5216" x="3282950" y="2311400"/>
          <p14:tracePt t="5262" x="3282950" y="2305050"/>
          <p14:tracePt t="5296" x="3263900" y="2305050"/>
          <p14:tracePt t="5329" x="3219450" y="2305050"/>
          <p14:tracePt t="5362" x="3206750" y="2305050"/>
          <p14:tracePt t="5429" x="3187700" y="2305050"/>
          <p14:tracePt t="5466" x="3168650" y="2305050"/>
          <p14:tracePt t="5497" x="3149600" y="2305050"/>
          <p14:tracePt t="5579" x="3136900" y="2305050"/>
          <p14:tracePt t="5613" x="3117850" y="2305050"/>
          <p14:tracePt t="5646" x="3105150" y="2305050"/>
          <p14:tracePt t="5685" x="3092450" y="2305050"/>
          <p14:tracePt t="5700" x="3086100" y="2305050"/>
          <p14:tracePt t="5795" x="3073400" y="2305050"/>
          <p14:tracePt t="5862" x="3060700" y="2305050"/>
          <p14:tracePt t="5887" x="3060700" y="2311400"/>
          <p14:tracePt t="6112" x="3073400" y="2324100"/>
          <p14:tracePt t="6146" x="3111500" y="2368550"/>
          <p14:tracePt t="6170" x="3124200" y="2387600"/>
          <p14:tracePt t="6201" x="3130550" y="2400300"/>
          <p14:tracePt t="6246" x="3136900" y="2400300"/>
          <p14:tracePt t="6481" x="3143250" y="2419350"/>
          <p14:tracePt t="6513" x="3162300" y="2432050"/>
          <p14:tracePt t="6578" x="3168650" y="2438400"/>
          <p14:tracePt t="7248" x="3143250" y="2470150"/>
          <p14:tracePt t="7278" x="3124200" y="2501900"/>
          <p14:tracePt t="7311" x="3117850" y="2527300"/>
          <p14:tracePt t="7450" x="3143250" y="2527300"/>
          <p14:tracePt t="7482" x="3162300" y="2508250"/>
          <p14:tracePt t="7528" x="3168650" y="2508250"/>
          <p14:tracePt t="7560" x="3168650" y="2501900"/>
          <p14:tracePt t="7627" x="3168650" y="2559050"/>
          <p14:tracePt t="7660" x="3168650" y="2590800"/>
          <p14:tracePt t="7684" x="3168650" y="2616200"/>
          <p14:tracePt t="7717" x="3175000" y="2622550"/>
          <p14:tracePt t="7733" x="3175000" y="2628900"/>
          <p14:tracePt t="7762" x="3194050" y="2628900"/>
          <p14:tracePt t="7795" x="3219450" y="2609850"/>
          <p14:tracePt t="7827" x="3225800" y="2603500"/>
          <p14:tracePt t="7860" x="3232150" y="2597150"/>
          <p14:tracePt t="8014" x="3219450" y="2597150"/>
          <p14:tracePt t="8044" x="3213100" y="2597150"/>
          <p14:tracePt t="8264" x="3219450" y="2597150"/>
          <p14:tracePt t="8294" x="3257550" y="2559050"/>
          <p14:tracePt t="8327" x="3282950" y="2540000"/>
          <p14:tracePt t="8376" x="3289300" y="2533650"/>
          <p14:tracePt t="8419" x="3295650" y="2514600"/>
          <p14:tracePt t="8449" x="3314700" y="2501900"/>
          <p14:tracePt t="8480" x="3321050" y="2495550"/>
          <p14:tracePt t="8577" x="3282950" y="2527300"/>
          <p14:tracePt t="8595" x="3263900" y="2559050"/>
          <p14:tracePt t="8626" x="3244850" y="2628900"/>
          <p14:tracePt t="8660" x="3251200" y="2686050"/>
          <p14:tracePt t="8683" x="3270250" y="2711450"/>
          <p14:tracePt t="8717" x="3365500" y="2711450"/>
          <p14:tracePt t="8730" x="3390900" y="2711450"/>
          <p14:tracePt t="8761" x="3486150" y="2711450"/>
          <p14:tracePt t="8793" x="3517900" y="2711450"/>
          <p14:tracePt t="8966" x="3505200" y="2724150"/>
          <p14:tracePt t="8998" x="3517900" y="2749550"/>
          <p14:tracePt t="9030" x="3568700" y="2755900"/>
          <p14:tracePt t="9060" x="3638550" y="2768600"/>
          <p14:tracePt t="9093" x="3670300" y="2768600"/>
          <p14:tracePt t="9126" x="3683000" y="2768600"/>
          <p14:tracePt t="9159" x="3708400" y="2762250"/>
          <p14:tracePt t="9184" x="3727450" y="2755900"/>
          <p14:tracePt t="9218" x="3733800" y="2749550"/>
          <p14:tracePt t="9293" x="3740150" y="2749550"/>
          <p14:tracePt t="9326" x="3759200" y="2768600"/>
          <p14:tracePt t="9359" x="3765550" y="2774950"/>
          <p14:tracePt t="9377" x="3778250" y="2774950"/>
          <p14:tracePt t="9394" x="3803650" y="2774950"/>
          <p14:tracePt t="9426" x="3841750" y="2774950"/>
          <p14:tracePt t="9451" x="3860800" y="2774950"/>
          <p14:tracePt t="9544" x="3867150" y="2774950"/>
          <p14:tracePt t="9577" x="3917950" y="2774950"/>
          <p14:tracePt t="9609" x="3956050" y="2768600"/>
          <p14:tracePt t="9692" x="3968750" y="2787650"/>
          <p14:tracePt t="9731" x="3987800" y="2813050"/>
          <p14:tracePt t="9763" x="3987800" y="2819400"/>
          <p14:tracePt t="9810" x="3987800" y="2838450"/>
          <p14:tracePt t="9893" x="4000500" y="2832100"/>
          <p14:tracePt t="9910" x="4013200" y="2819400"/>
          <p14:tracePt t="9942" x="4032250" y="2794000"/>
          <p14:tracePt t="9966" x="4051300" y="2781300"/>
          <p14:tracePt t="9996" x="4076700" y="2768600"/>
          <p14:tracePt t="10030" x="4140200" y="2736850"/>
          <p14:tracePt t="10060" x="4203700" y="2724150"/>
          <p14:tracePt t="10093" x="4248150" y="2717800"/>
          <p14:tracePt t="10109" x="4279900" y="2705100"/>
          <p14:tracePt t="10142" x="4318000" y="2705100"/>
          <p14:tracePt t="10175" x="4337050" y="2698750"/>
          <p14:tracePt t="10199" x="4368800" y="2698750"/>
          <p14:tracePt t="10233" x="4400550" y="2686050"/>
          <p14:tracePt t="10262" x="4413250" y="2673350"/>
          <p14:tracePt t="10294" x="4432300" y="2673350"/>
          <p14:tracePt t="10392" x="4438650" y="2673350"/>
          <p14:tracePt t="10442" x="4445000" y="2673350"/>
          <p14:tracePt t="10482" x="4533900" y="2711450"/>
          <p14:tracePt t="10513" x="4559300" y="2711450"/>
          <p14:tracePt t="10545" x="4572000" y="2717800"/>
          <p14:tracePt t="10575" x="4603750" y="2724150"/>
          <p14:tracePt t="10608" x="4629150" y="2724150"/>
          <p14:tracePt t="10641" x="4648200" y="2724150"/>
          <p14:tracePt t="10674" x="4679950" y="2724150"/>
          <p14:tracePt t="10708" x="4711700" y="2717800"/>
          <p14:tracePt t="10732" x="4724400" y="2705100"/>
          <p14:tracePt t="10763" x="4756150" y="2692400"/>
          <p14:tracePt t="10794" x="4826000" y="2660650"/>
          <p14:tracePt t="10825" x="4908550" y="2628900"/>
          <p14:tracePt t="10858" x="4953000" y="2609850"/>
          <p14:tracePt t="10891" x="4972050" y="2609850"/>
          <p14:tracePt t="10925" x="4959350" y="2711450"/>
          <p14:tracePt t="11208" x="4965700" y="2667000"/>
          <p14:tracePt t="11231" x="4965700" y="2635250"/>
          <p14:tracePt t="11264" x="4978400" y="2590800"/>
          <p14:tracePt t="11295" x="4984750" y="2565400"/>
          <p14:tracePt t="11325" x="4984750" y="2540000"/>
          <p14:tracePt t="11357" x="4997450" y="2533650"/>
          <p14:tracePt t="11391" x="5016500" y="2501900"/>
          <p14:tracePt t="11425" x="5035550" y="2476500"/>
          <p14:tracePt t="11458" x="5041900" y="2470150"/>
          <p14:tracePt t="11658" x="5041900" y="2463800"/>
          <p14:tracePt t="11794" x="5041900" y="2451100"/>
          <p14:tracePt t="14505" x="5041900" y="2457450"/>
          <p14:tracePt t="14575" x="5041900" y="2514600"/>
          <p14:tracePt t="14608" x="5041900" y="2546350"/>
          <p14:tracePt t="14638" x="5041900" y="2584450"/>
          <p14:tracePt t="14671" x="5048250" y="2609850"/>
          <p14:tracePt t="14705" x="5048250" y="2622550"/>
          <p14:tracePt t="14777" x="5060950" y="2622550"/>
          <p14:tracePt t="15574" x="5067300" y="2603500"/>
          <p14:tracePt t="15607" x="5073650" y="2590800"/>
          <p14:tracePt t="15721" x="5080000" y="2578100"/>
          <p14:tracePt t="15753" x="5092700" y="2559050"/>
          <p14:tracePt t="16753" x="5099050" y="2559050"/>
          <p14:tracePt t="16786" x="5105400" y="2546350"/>
          <p14:tracePt t="17036" x="5111750" y="2540000"/>
          <p14:tracePt t="17091" x="5124450" y="2533650"/>
          <p14:tracePt t="17372" x="5124450" y="2546350"/>
          <p14:tracePt t="17388" x="5124450" y="2578100"/>
          <p14:tracePt t="17420" x="5130800" y="2616200"/>
          <p14:tracePt t="17453" x="5137150" y="2628900"/>
          <p14:tracePt t="17592" x="5175250" y="2609850"/>
          <p14:tracePt t="17607" x="5194300" y="2603500"/>
          <p14:tracePt t="17637" x="5226050" y="2578100"/>
          <p14:tracePt t="17669" x="5238750" y="2565400"/>
          <p14:tracePt t="17842" x="5257800" y="2641600"/>
          <p14:tracePt t="17874" x="5264150" y="2654300"/>
          <p14:tracePt t="17985" x="5289550" y="2654300"/>
          <p14:tracePt t="18019" x="5327650" y="2654300"/>
          <p14:tracePt t="18052" x="5334000" y="2641600"/>
          <p14:tracePt t="18285" x="5346700" y="2679700"/>
          <p14:tracePt t="18309" x="5365750" y="2705100"/>
          <p14:tracePt t="18343" x="5397500" y="2736850"/>
          <p14:tracePt t="18357" x="5397500" y="2743200"/>
          <p14:tracePt t="18389" x="5448300" y="2743200"/>
          <p14:tracePt t="18435" x="5454650" y="2743200"/>
          <p14:tracePt t="19001" x="5473700" y="2743200"/>
          <p14:tracePt t="19019" x="5480050" y="2743200"/>
          <p14:tracePt t="19052" x="5492750" y="2743200"/>
          <p14:tracePt t="19075" x="5511800" y="2736850"/>
          <p14:tracePt t="19105" x="5524500" y="2736850"/>
          <p14:tracePt t="19701" x="5537200" y="2736850"/>
          <p14:tracePt t="19734" x="5543550" y="2743200"/>
          <p14:tracePt t="20000" x="5581650" y="2895600"/>
          <p14:tracePt t="20034" x="5581650" y="3060700"/>
          <p14:tracePt t="20067" x="5568950" y="3225800"/>
          <p14:tracePt t="20075" x="5562600" y="3251200"/>
          <p14:tracePt t="20091" x="5556250" y="3282950"/>
          <p14:tracePt t="20106" x="5537200" y="3308350"/>
          <p14:tracePt t="20138" x="5524500" y="3327400"/>
          <p14:tracePt t="20317" x="5524500" y="3276600"/>
          <p14:tracePt t="20355" x="5543550" y="3213100"/>
          <p14:tracePt t="20388" x="5549900" y="3181350"/>
          <p14:tracePt t="20420" x="5556250" y="3162300"/>
          <p14:tracePt t="20451" x="5581650" y="3130550"/>
          <p14:tracePt t="20483" x="5588000" y="3111500"/>
          <p14:tracePt t="20516" x="5588000" y="3098800"/>
          <p14:tracePt t="20550" x="5607050" y="3073400"/>
          <p14:tracePt t="20583" x="5613400" y="3048000"/>
          <p14:tracePt t="20607" x="5632450" y="3035300"/>
          <p14:tracePt t="20701" x="5632450" y="3022600"/>
          <p14:tracePt t="21566" x="5613400" y="3041650"/>
          <p14:tracePt t="21591" x="5588000" y="3067050"/>
          <p14:tracePt t="21606" x="5588000" y="3073400"/>
          <p14:tracePt t="21655" x="5581650" y="3086100"/>
          <p14:tracePt t="21832" x="5588000" y="3067050"/>
          <p14:tracePt t="21855" x="5613400" y="3041650"/>
          <p14:tracePt t="21886" x="5632450" y="3016250"/>
          <p14:tracePt t="21965" x="5645150" y="3003550"/>
          <p14:tracePt t="22000" x="5664200" y="2984500"/>
          <p14:tracePt t="22032" x="5676900" y="2978150"/>
          <p14:tracePt t="22075" x="5683250" y="2971800"/>
          <p14:tracePt t="22138" x="5702300" y="2971800"/>
          <p14:tracePt t="22200" x="5708650" y="2971800"/>
          <p14:tracePt t="22331" x="5708650" y="2978150"/>
          <p14:tracePt t="22387" x="5708650" y="2990850"/>
          <p14:tracePt t="22419" x="5715000" y="2990850"/>
          <p14:tracePt t="22548" x="5715000" y="2997200"/>
          <p14:tracePt t="22615" x="5715000" y="3003550"/>
          <p14:tracePt t="22668" x="5746750" y="3009900"/>
          <p14:tracePt t="22702" x="5803900" y="3035300"/>
          <p14:tracePt t="22732" x="5822950" y="3041650"/>
          <p14:tracePt t="22832" x="5822950" y="3054350"/>
          <p14:tracePt t="22856" x="5829300" y="3067050"/>
          <p14:tracePt t="22888" x="5842000" y="3098800"/>
          <p14:tracePt t="22919" x="5842000" y="3162300"/>
          <p14:tracePt t="22952" x="5861050" y="3232150"/>
          <p14:tracePt t="22982" x="5867400" y="3263900"/>
          <p14:tracePt t="23015" x="5867400" y="3276600"/>
          <p14:tracePt t="23048" x="5867400" y="3289300"/>
          <p14:tracePt t="23081" x="5867400" y="3308350"/>
          <p14:tracePt t="23105" x="5867400" y="3327400"/>
          <p14:tracePt t="23138" x="5867400" y="3359150"/>
          <p14:tracePt t="23184" x="5867400" y="3371850"/>
          <p14:tracePt t="23248" x="5924550" y="3435350"/>
          <p14:tracePt t="23282" x="5969000" y="3486150"/>
          <p14:tracePt t="23314" x="6013450" y="3543300"/>
          <p14:tracePt t="23348" x="6026150" y="3575050"/>
          <p14:tracePt t="23356" x="6032500" y="3581400"/>
          <p14:tracePt t="23388" x="6032500" y="3600450"/>
          <p14:tracePt t="23419" x="6045200" y="3613150"/>
          <p14:tracePt t="23450" x="6051550" y="3632200"/>
          <p14:tracePt t="23481" x="6051550" y="3638550"/>
          <p14:tracePt t="23514" x="6051550" y="3644900"/>
          <p14:tracePt t="23547" x="6051550" y="3657600"/>
          <p14:tracePt t="23598" x="6051550" y="3663950"/>
          <p14:tracePt t="23654" x="6045200" y="367030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850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Reduced Channel Feedback Scheme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User-independent CSI feedback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user-independent CSI are also the grid indexes of the 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AoDs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of the corresponding channel paths. 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Different users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share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same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set of non-zero column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indexes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number of users who feed back the user-independent CSI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 be reduced  from 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to only 1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323BFDD-7BB0-4220-A97F-F78BBBA953E1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E64372A-49D3-44F9-A07F-AAB6886D79E3}"/>
              </a:ext>
            </a:extLst>
          </p:cNvPr>
          <p:cNvGrpSpPr/>
          <p:nvPr/>
        </p:nvGrpSpPr>
        <p:grpSpPr>
          <a:xfrm>
            <a:off x="1996187" y="4590180"/>
            <a:ext cx="2169282" cy="1505507"/>
            <a:chOff x="1357689" y="3971108"/>
            <a:chExt cx="2169282" cy="150550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06DC36C-4271-48EA-81D5-AEFDDC391078}"/>
                </a:ext>
              </a:extLst>
            </p:cNvPr>
            <p:cNvGrpSpPr/>
            <p:nvPr/>
          </p:nvGrpSpPr>
          <p:grpSpPr>
            <a:xfrm>
              <a:off x="1834389" y="3971108"/>
              <a:ext cx="1692582" cy="1505507"/>
              <a:chOff x="9533606" y="11530575"/>
              <a:chExt cx="3600000" cy="3608201"/>
            </a:xfrm>
          </p:grpSpPr>
          <p:pic>
            <p:nvPicPr>
              <p:cNvPr id="58" name="图片 57">
                <a:extLst>
                  <a:ext uri="{FF2B5EF4-FFF2-40B4-BE49-F238E27FC236}">
                    <a16:creationId xmlns:a16="http://schemas.microsoft.com/office/drawing/2014/main" id="{37C6DF36-9850-4716-9A41-BC9143636F16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/>
              <a:srcRect l="13110" t="11596" r="13278" b="10869"/>
              <a:stretch/>
            </p:blipFill>
            <p:spPr>
              <a:xfrm>
                <a:off x="9533606" y="11532250"/>
                <a:ext cx="3600000" cy="3600000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3443897E-AB23-48E9-9284-60438275C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2505" y="11532250"/>
                <a:ext cx="200024" cy="3583925"/>
              </a:xfrm>
              <a:prstGeom prst="rect">
                <a:avLst/>
              </a:prstGeom>
            </p:spPr>
          </p:pic>
          <p:pic>
            <p:nvPicPr>
              <p:cNvPr id="66" name="图片 65">
                <a:extLst>
                  <a:ext uri="{FF2B5EF4-FFF2-40B4-BE49-F238E27FC236}">
                    <a16:creationId xmlns:a16="http://schemas.microsoft.com/office/drawing/2014/main" id="{22D0735B-8F6B-4BE0-85E9-8AD8E61D4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43886" y="11530575"/>
                <a:ext cx="281811" cy="3585600"/>
              </a:xfrm>
              <a:prstGeom prst="rect">
                <a:avLst/>
              </a:prstGeom>
            </p:spPr>
          </p:pic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E683F70E-CC45-49D7-AA54-9B9840618472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33606" y="11538776"/>
                <a:ext cx="3600000" cy="3600000"/>
              </a:xfrm>
              <a:prstGeom prst="rect">
                <a:avLst/>
              </a:prstGeom>
            </p:spPr>
          </p:pic>
        </p:grpSp>
        <p:graphicFrame>
          <p:nvGraphicFramePr>
            <p:cNvPr id="69" name="对象 68">
              <a:extLst>
                <a:ext uri="{FF2B5EF4-FFF2-40B4-BE49-F238E27FC236}">
                  <a16:creationId xmlns:a16="http://schemas.microsoft.com/office/drawing/2014/main" id="{494EDAE0-1F71-484C-83CB-867CF552E0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57689" y="5041543"/>
            <a:ext cx="367413" cy="431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69" name="对象 68">
                          <a:extLst>
                            <a:ext uri="{FF2B5EF4-FFF2-40B4-BE49-F238E27FC236}">
                              <a16:creationId xmlns:a16="http://schemas.microsoft.com/office/drawing/2014/main" id="{494EDAE0-1F71-484C-83CB-867CF552E07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57689" y="5041543"/>
                          <a:ext cx="367413" cy="4313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F00450C-87C4-427E-A1FB-4CAAA57B6DBE}"/>
              </a:ext>
            </a:extLst>
          </p:cNvPr>
          <p:cNvGrpSpPr/>
          <p:nvPr/>
        </p:nvGrpSpPr>
        <p:grpSpPr>
          <a:xfrm>
            <a:off x="4530709" y="4590180"/>
            <a:ext cx="2168955" cy="1557970"/>
            <a:chOff x="5040839" y="3943515"/>
            <a:chExt cx="2081944" cy="155797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9B054AF-6A59-4F0D-965F-29A8EEC3A3DF}"/>
                </a:ext>
              </a:extLst>
            </p:cNvPr>
            <p:cNvGrpSpPr/>
            <p:nvPr/>
          </p:nvGrpSpPr>
          <p:grpSpPr>
            <a:xfrm>
              <a:off x="5455176" y="3943515"/>
              <a:ext cx="1667607" cy="1530377"/>
              <a:chOff x="9533606" y="15359040"/>
              <a:chExt cx="3600000" cy="3622601"/>
            </a:xfrm>
          </p:grpSpPr>
          <p:pic>
            <p:nvPicPr>
              <p:cNvPr id="59" name="图片 58">
                <a:extLst>
                  <a:ext uri="{FF2B5EF4-FFF2-40B4-BE49-F238E27FC236}">
                    <a16:creationId xmlns:a16="http://schemas.microsoft.com/office/drawing/2014/main" id="{4AD1CF9F-D6D3-4462-B7DA-C0B79DF90279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0"/>
              <a:srcRect l="12773" t="11110" r="13163" b="10777"/>
              <a:stretch/>
            </p:blipFill>
            <p:spPr>
              <a:xfrm>
                <a:off x="9533606" y="15359040"/>
                <a:ext cx="3600000" cy="3600000"/>
              </a:xfrm>
              <a:prstGeom prst="rect">
                <a:avLst/>
              </a:prstGeom>
            </p:spPr>
          </p:pic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016FF000-133A-4A88-ABF1-C97351D62CE1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33606" y="15381641"/>
                <a:ext cx="3600000" cy="3600000"/>
              </a:xfrm>
              <a:prstGeom prst="rect">
                <a:avLst/>
              </a:prstGeom>
            </p:spPr>
          </p:pic>
        </p:grpSp>
        <p:graphicFrame>
          <p:nvGraphicFramePr>
            <p:cNvPr id="71" name="对象 70">
              <a:extLst>
                <a:ext uri="{FF2B5EF4-FFF2-40B4-BE49-F238E27FC236}">
                  <a16:creationId xmlns:a16="http://schemas.microsoft.com/office/drawing/2014/main" id="{329510C7-0F4E-4687-B003-F1B630C30C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0839" y="5071273"/>
            <a:ext cx="414337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28600" imgH="241200" progId="Equation.DSMT4">
                    <p:embed/>
                  </p:oleObj>
                </mc:Choice>
                <mc:Fallback>
                  <p:oleObj name="Equation" r:id="rId12" imgW="228600" imgH="241200" progId="Equation.DSMT4">
                    <p:embed/>
                    <p:pic>
                      <p:nvPicPr>
                        <p:cNvPr id="71" name="对象 70">
                          <a:extLst>
                            <a:ext uri="{FF2B5EF4-FFF2-40B4-BE49-F238E27FC236}">
                              <a16:creationId xmlns:a16="http://schemas.microsoft.com/office/drawing/2014/main" id="{329510C7-0F4E-4687-B003-F1B630C30C4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040839" y="5071273"/>
                          <a:ext cx="414337" cy="430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E5C1E90E-36B0-4158-BCFC-B6CA26FEB8D7}"/>
              </a:ext>
            </a:extLst>
          </p:cNvPr>
          <p:cNvSpPr/>
          <p:nvPr/>
        </p:nvSpPr>
        <p:spPr>
          <a:xfrm>
            <a:off x="4254282" y="492172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endParaRPr lang="zh-CN" altLang="en-US" sz="3200" dirty="0"/>
          </a:p>
        </p:txBody>
      </p:sp>
      <p:graphicFrame>
        <p:nvGraphicFramePr>
          <p:cNvPr id="75" name="对象 74">
            <a:extLst>
              <a:ext uri="{FF2B5EF4-FFF2-40B4-BE49-F238E27FC236}">
                <a16:creationId xmlns:a16="http://schemas.microsoft.com/office/drawing/2014/main" id="{BAD63FA7-EC53-45C8-87C4-3065C0A10B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9350" y="4341813"/>
          <a:ext cx="4699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31640" imgH="241200" progId="Equation.DSMT4">
                  <p:embed/>
                </p:oleObj>
              </mc:Choice>
              <mc:Fallback>
                <p:oleObj name="Equation" r:id="rId14" imgW="431640" imgH="241200" progId="Equation.DSMT4">
                  <p:embed/>
                  <p:pic>
                    <p:nvPicPr>
                      <p:cNvPr id="75" name="对象 74">
                        <a:extLst>
                          <a:ext uri="{FF2B5EF4-FFF2-40B4-BE49-F238E27FC236}">
                            <a16:creationId xmlns:a16="http://schemas.microsoft.com/office/drawing/2014/main" id="{BAD63FA7-EC53-45C8-87C4-3065C0A10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89350" y="4341813"/>
                        <a:ext cx="469900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对象 76">
            <a:extLst>
              <a:ext uri="{FF2B5EF4-FFF2-40B4-BE49-F238E27FC236}">
                <a16:creationId xmlns:a16="http://schemas.microsoft.com/office/drawing/2014/main" id="{185EEFE4-3C2B-4EF6-AAEE-E2577789C2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5744" y="4391385"/>
          <a:ext cx="125412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77" name="对象 76">
                        <a:extLst>
                          <a:ext uri="{FF2B5EF4-FFF2-40B4-BE49-F238E27FC236}">
                            <a16:creationId xmlns:a16="http://schemas.microsoft.com/office/drawing/2014/main" id="{185EEFE4-3C2B-4EF6-AAEE-E2577789C2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55744" y="4391385"/>
                        <a:ext cx="125412" cy="19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对象 77">
            <a:extLst>
              <a:ext uri="{FF2B5EF4-FFF2-40B4-BE49-F238E27FC236}">
                <a16:creationId xmlns:a16="http://schemas.microsoft.com/office/drawing/2014/main" id="{E636D6D9-71D2-4DCF-B462-B8DC5E0F18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35688" y="4341813"/>
          <a:ext cx="46831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1640" imgH="241200" progId="Equation.DSMT4">
                  <p:embed/>
                </p:oleObj>
              </mc:Choice>
              <mc:Fallback>
                <p:oleObj name="Equation" r:id="rId18" imgW="431640" imgH="241200" progId="Equation.DSMT4">
                  <p:embed/>
                  <p:pic>
                    <p:nvPicPr>
                      <p:cNvPr id="78" name="对象 77">
                        <a:extLst>
                          <a:ext uri="{FF2B5EF4-FFF2-40B4-BE49-F238E27FC236}">
                            <a16:creationId xmlns:a16="http://schemas.microsoft.com/office/drawing/2014/main" id="{E636D6D9-71D2-4DCF-B462-B8DC5E0F18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35688" y="4341813"/>
                        <a:ext cx="468312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>
            <a:extLst>
              <a:ext uri="{FF2B5EF4-FFF2-40B4-BE49-F238E27FC236}">
                <a16:creationId xmlns:a16="http://schemas.microsoft.com/office/drawing/2014/main" id="{92DF3377-DDDA-43FE-BB3A-C1A578E30C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0716" y="4391385"/>
          <a:ext cx="125412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80" name="对象 79">
                        <a:extLst>
                          <a:ext uri="{FF2B5EF4-FFF2-40B4-BE49-F238E27FC236}">
                            <a16:creationId xmlns:a16="http://schemas.microsoft.com/office/drawing/2014/main" id="{92DF3377-DDDA-43FE-BB3A-C1A578E30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00716" y="4391385"/>
                        <a:ext cx="125412" cy="19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圆角矩形标注 7">
            <a:extLst>
              <a:ext uri="{FF2B5EF4-FFF2-40B4-BE49-F238E27FC236}">
                <a16:creationId xmlns:a16="http://schemas.microsoft.com/office/drawing/2014/main" id="{E66A3C00-89DA-4715-B2F9-A2D41C4A306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18216" y="3595975"/>
            <a:ext cx="242177" cy="1732836"/>
          </a:xfrm>
          <a:prstGeom prst="wedgeRoundRectCallout">
            <a:avLst>
              <a:gd name="adj1" fmla="val -96780"/>
              <a:gd name="adj2" fmla="val -40097"/>
              <a:gd name="adj3" fmla="val 16667"/>
            </a:avLst>
          </a:prstGeom>
          <a:noFill/>
          <a:ln w="19050" algn="ctr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" name="圆角矩形 12">
            <a:extLst>
              <a:ext uri="{FF2B5EF4-FFF2-40B4-BE49-F238E27FC236}">
                <a16:creationId xmlns:a16="http://schemas.microsoft.com/office/drawing/2014/main" id="{1E00BFE8-11EA-40DC-8FB5-F294D7356424}"/>
              </a:ext>
            </a:extLst>
          </p:cNvPr>
          <p:cNvSpPr/>
          <p:nvPr/>
        </p:nvSpPr>
        <p:spPr bwMode="auto">
          <a:xfrm>
            <a:off x="3525294" y="3547169"/>
            <a:ext cx="2093411" cy="584775"/>
          </a:xfrm>
          <a:prstGeom prst="roundRect">
            <a:avLst>
              <a:gd name="adj" fmla="val 27529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>
              <a:buClr>
                <a:srgbClr val="800080"/>
              </a:buClr>
            </a:pPr>
            <a:r>
              <a:rPr kumimoji="1"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User-independent CSI</a:t>
            </a:r>
            <a:endParaRPr kumimoji="1" lang="zh-CN" alt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83" name="圆角矩形标注 7">
            <a:extLst>
              <a:ext uri="{FF2B5EF4-FFF2-40B4-BE49-F238E27FC236}">
                <a16:creationId xmlns:a16="http://schemas.microsoft.com/office/drawing/2014/main" id="{0C7C2337-F358-43C5-A32C-85B502354DD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17477" y="3575081"/>
            <a:ext cx="242177" cy="1732836"/>
          </a:xfrm>
          <a:prstGeom prst="wedgeRoundRectCallout">
            <a:avLst>
              <a:gd name="adj1" fmla="val -100976"/>
              <a:gd name="adj2" fmla="val 50197"/>
              <a:gd name="adj3" fmla="val 16667"/>
            </a:avLst>
          </a:prstGeom>
          <a:noFill/>
          <a:ln w="19050" algn="ctr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A6DABD54-38DE-43FA-AE5D-C27DB4810D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2273" y="4327356"/>
          <a:ext cx="17938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228600" progId="Equation.DSMT4">
                  <p:embed/>
                </p:oleObj>
              </mc:Choice>
              <mc:Fallback>
                <p:oleObj name="Equation" r:id="rId21" imgW="164880" imgH="228600" progId="Equation.DSMT4">
                  <p:embed/>
                  <p:pic>
                    <p:nvPicPr>
                      <p:cNvPr id="37" name="对象 36">
                        <a:extLst>
                          <a:ext uri="{FF2B5EF4-FFF2-40B4-BE49-F238E27FC236}">
                            <a16:creationId xmlns:a16="http://schemas.microsoft.com/office/drawing/2014/main" id="{A6DABD54-38DE-43FA-AE5D-C27DB4810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982273" y="4327356"/>
                        <a:ext cx="179388" cy="24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9C0C968A-962B-44BD-8458-46D90A0A6A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353" y="4335095"/>
          <a:ext cx="17938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64880" imgH="228600" progId="Equation.DSMT4">
                  <p:embed/>
                </p:oleObj>
              </mc:Choice>
              <mc:Fallback>
                <p:oleObj name="Equation" r:id="rId23" imgW="164880" imgH="228600" progId="Equation.DSMT4">
                  <p:embed/>
                  <p:pic>
                    <p:nvPicPr>
                      <p:cNvPr id="38" name="对象 37">
                        <a:extLst>
                          <a:ext uri="{FF2B5EF4-FFF2-40B4-BE49-F238E27FC236}">
                            <a16:creationId xmlns:a16="http://schemas.microsoft.com/office/drawing/2014/main" id="{9C0C968A-962B-44BD-8458-46D90A0A6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86353" y="4335095"/>
                        <a:ext cx="179388" cy="24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314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50"/>
    </mc:Choice>
    <mc:Fallback xmlns="">
      <p:transition spd="slow" advTm="43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  <p:extLst>
    <p:ext uri="{3A86A75C-4F4B-4683-9AE1-C65F6400EC91}">
      <p14:laserTraceLst xmlns:p14="http://schemas.microsoft.com/office/powerpoint/2010/main">
        <p14:tracePtLst>
          <p14:tracePt t="945" x="5499100" y="4438650"/>
          <p14:tracePt t="953" x="5467350" y="4438650"/>
          <p14:tracePt t="962" x="5378450" y="4451350"/>
          <p14:tracePt t="969" x="5270500" y="4451350"/>
          <p14:tracePt t="983" x="5073650" y="4438650"/>
          <p14:tracePt t="1000" x="4794250" y="4368800"/>
          <p14:tracePt t="1017" x="4483100" y="4273550"/>
          <p14:tracePt t="1034" x="4171950" y="4178300"/>
          <p14:tracePt t="1051" x="3898900" y="4095750"/>
          <p14:tracePt t="1067" x="3721100" y="4019550"/>
          <p14:tracePt t="1085" x="3587750" y="3930650"/>
          <p14:tracePt t="1100" x="3441700" y="3816350"/>
          <p14:tracePt t="1116" x="3365500" y="3765550"/>
          <p14:tracePt t="1134" x="3295650" y="3689350"/>
          <p14:tracePt t="1150" x="3276600" y="3657600"/>
          <p14:tracePt t="1166" x="3270250" y="3663950"/>
          <p14:tracePt t="1183" x="3238500" y="3759200"/>
          <p14:tracePt t="1200" x="3213100" y="3803650"/>
          <p14:tracePt t="1309" x="3219450" y="3803650"/>
          <p14:tracePt t="1317" x="3232150" y="3803650"/>
          <p14:tracePt t="1323" x="3238500" y="3784600"/>
          <p14:tracePt t="1333" x="3251200" y="3771900"/>
          <p14:tracePt t="1350" x="3251200" y="3752850"/>
          <p14:tracePt t="1366" x="3251200" y="3708400"/>
          <p14:tracePt t="1384" x="3244850" y="3651250"/>
          <p14:tracePt t="1400" x="3244850" y="3606800"/>
          <p14:tracePt t="1416" x="3232150" y="3575050"/>
          <p14:tracePt t="1433" x="3213100" y="3530600"/>
          <p14:tracePt t="1450" x="3187700" y="3498850"/>
          <p14:tracePt t="1466" x="3175000" y="3460750"/>
          <p14:tracePt t="1483" x="3155950" y="3429000"/>
          <p14:tracePt t="1500" x="3143250" y="3384550"/>
          <p14:tracePt t="1517" x="3143250" y="3371850"/>
          <p14:tracePt t="1534" x="3143250" y="3359150"/>
          <p14:tracePt t="11550" x="3143250" y="3403600"/>
          <p14:tracePt t="11555" x="3143250" y="3435350"/>
          <p14:tracePt t="11563" x="3143250" y="3441700"/>
          <p14:tracePt t="11575" x="3136900" y="3454400"/>
          <p14:tracePt t="11591" x="3105150" y="3479800"/>
          <p14:tracePt t="11608" x="3086100" y="3486150"/>
          <p14:tracePt t="11625" x="3079750" y="3498850"/>
          <p14:tracePt t="11641" x="3041650" y="3530600"/>
          <p14:tracePt t="11658" x="2997200" y="3562350"/>
          <p14:tracePt t="11676" x="2933700" y="3638550"/>
          <p14:tracePt t="11691" x="2863850" y="3708400"/>
          <p14:tracePt t="11709" x="2819400" y="3765550"/>
          <p14:tracePt t="11725" x="2774950" y="3816350"/>
          <p14:tracePt t="11741" x="2768600" y="3829050"/>
          <p14:tracePt t="11759" x="2762250" y="3835400"/>
          <p14:tracePt t="11819" x="2762250" y="3860800"/>
          <p14:tracePt t="11827" x="2755900" y="3879850"/>
          <p14:tracePt t="11836" x="2755900" y="3898900"/>
          <p14:tracePt t="11841" x="2743200" y="3924300"/>
          <p14:tracePt t="11858" x="2724150" y="3987800"/>
          <p14:tracePt t="11874" x="2698750" y="4070350"/>
          <p14:tracePt t="11891" x="2692400" y="4146550"/>
          <p14:tracePt t="11908" x="2679700" y="4216400"/>
          <p14:tracePt t="11926" x="2686050" y="4260850"/>
          <p14:tracePt t="11973" x="2692400" y="4260850"/>
          <p14:tracePt t="11990" x="2698750" y="4254500"/>
          <p14:tracePt t="11997" x="2711450" y="4254500"/>
          <p14:tracePt t="12007" x="2717800" y="4248150"/>
          <p14:tracePt t="12024" x="2730500" y="4229100"/>
          <p14:tracePt t="12041" x="2743200" y="4216400"/>
          <p14:tracePt t="12057" x="2762250" y="4191000"/>
          <p14:tracePt t="12074" x="2825750" y="4165600"/>
          <p14:tracePt t="12091" x="2870200" y="4159250"/>
          <p14:tracePt t="12107" x="2921000" y="4152900"/>
          <p14:tracePt t="12124" x="2952750" y="4133850"/>
          <p14:tracePt t="12141" x="2965450" y="4133850"/>
          <p14:tracePt t="12157" x="2978150" y="4127500"/>
          <p14:tracePt t="12175" x="3003550" y="4114800"/>
          <p14:tracePt t="12191" x="3009900" y="4114800"/>
          <p14:tracePt t="12209" x="3028950" y="4102100"/>
          <p14:tracePt t="12224" x="3035300" y="4102100"/>
          <p14:tracePt t="12241" x="3041650" y="4095750"/>
          <p14:tracePt t="14935" x="3048000" y="4102100"/>
          <p14:tracePt t="14943" x="3067050" y="4114800"/>
          <p14:tracePt t="14951" x="3111500" y="4165600"/>
          <p14:tracePt t="14959" x="3162300" y="4210050"/>
          <p14:tracePt t="14972" x="3206750" y="4260850"/>
          <p14:tracePt t="14990" x="3327400" y="4362450"/>
          <p14:tracePt t="15006" x="3346450" y="4387850"/>
          <p14:tracePt t="15038" x="3352800" y="4387850"/>
          <p14:tracePt t="15082" x="3359150" y="4394200"/>
          <p14:tracePt t="15089" x="3365500" y="4394200"/>
          <p14:tracePt t="15098" x="3378200" y="4400550"/>
          <p14:tracePt t="15136" x="3384550" y="4400550"/>
          <p14:tracePt t="15144" x="3390900" y="4400550"/>
          <p14:tracePt t="15160" x="3397250" y="4400550"/>
          <p14:tracePt t="15167" x="3416300" y="4400550"/>
          <p14:tracePt t="15176" x="3429000" y="4400550"/>
          <p14:tracePt t="15188" x="3448050" y="4400550"/>
          <p14:tracePt t="15205" x="3511550" y="4419600"/>
          <p14:tracePt t="15222" x="3556000" y="4457700"/>
          <p14:tracePt t="15239" x="3606800" y="4495800"/>
          <p14:tracePt t="15256" x="3638550" y="4521200"/>
          <p14:tracePt t="15271" x="3670300" y="4546600"/>
          <p14:tracePt t="15288" x="3683000" y="4552950"/>
          <p14:tracePt t="15305" x="3695700" y="4552950"/>
          <p14:tracePt t="15321" x="3702050" y="4552950"/>
          <p14:tracePt t="15421" x="3702050" y="4559300"/>
          <p14:tracePt t="15428" x="3708400" y="4578350"/>
          <p14:tracePt t="15438" x="3708400" y="4584700"/>
          <p14:tracePt t="15456" x="3708400" y="4610100"/>
          <p14:tracePt t="15471" x="3708400" y="4641850"/>
          <p14:tracePt t="15488" x="3708400" y="4660900"/>
          <p14:tracePt t="15505" x="3708400" y="4692650"/>
          <p14:tracePt t="15521" x="3708400" y="4724400"/>
          <p14:tracePt t="15538" x="3714750" y="4756150"/>
          <p14:tracePt t="15554" x="3714750" y="4775200"/>
          <p14:tracePt t="15571" x="3733800" y="4787900"/>
          <p14:tracePt t="15588" x="3746500" y="4800600"/>
          <p14:tracePt t="15604" x="3765550" y="4800600"/>
          <p14:tracePt t="15621" x="3771900" y="4800600"/>
          <p14:tracePt t="15638" x="3778250" y="4794250"/>
          <p14:tracePt t="15655" x="3797300" y="4794250"/>
          <p14:tracePt t="15671" x="3797300" y="4787900"/>
          <p14:tracePt t="15688" x="3803650" y="4787900"/>
          <p14:tracePt t="15715" x="3810000" y="4787900"/>
          <p14:tracePt t="15724" x="3822700" y="4787900"/>
          <p14:tracePt t="15740" x="3829050" y="4800600"/>
          <p14:tracePt t="15754" x="3854450" y="4819650"/>
          <p14:tracePt t="15771" x="3867150" y="4838700"/>
          <p14:tracePt t="15789" x="3917950" y="4851400"/>
          <p14:tracePt t="15804" x="3949700" y="4876800"/>
          <p14:tracePt t="15821" x="3981450" y="4902200"/>
          <p14:tracePt t="15838" x="4025900" y="4914900"/>
          <p14:tracePt t="15854" x="4064000" y="4927600"/>
          <p14:tracePt t="15871" x="4108450" y="4927600"/>
          <p14:tracePt t="15888" x="4146550" y="4927600"/>
          <p14:tracePt t="15904" x="4171950" y="4927600"/>
          <p14:tracePt t="15921" x="4178300" y="4927600"/>
          <p14:tracePt t="15938" x="4184650" y="4927600"/>
          <p14:tracePt t="16102" x="4184650" y="4933950"/>
          <p14:tracePt t="16218" x="4184650" y="4927600"/>
          <p14:tracePt t="16226" x="4184650" y="4921250"/>
          <p14:tracePt t="16238" x="4184650" y="4914900"/>
          <p14:tracePt t="16255" x="4184650" y="4876800"/>
          <p14:tracePt t="16271" x="4184650" y="4851400"/>
          <p14:tracePt t="16289" x="4184650" y="4826000"/>
          <p14:tracePt t="16304" x="4191000" y="4794250"/>
          <p14:tracePt t="16321" x="4191000" y="4781550"/>
          <p14:tracePt t="16337" x="4191000" y="4768850"/>
          <p14:tracePt t="16371" x="4203700" y="4768850"/>
          <p14:tracePt t="16389" x="4210050" y="4768850"/>
          <p14:tracePt t="16404" x="4210050" y="4762500"/>
          <p14:tracePt t="16421" x="4216400" y="4762500"/>
          <p14:tracePt t="16437" x="4216400" y="4756150"/>
          <p14:tracePt t="16454" x="4222750" y="4749800"/>
          <p14:tracePt t="16474" x="4222750" y="4737100"/>
          <p14:tracePt t="16630" x="4222750" y="4730750"/>
          <p14:tracePt t="16637" x="4235450" y="4724400"/>
          <p14:tracePt t="16643" x="4241800" y="4718050"/>
          <p14:tracePt t="16654" x="4241800" y="4705350"/>
          <p14:tracePt t="16670" x="4254500" y="4686300"/>
          <p14:tracePt t="16687" x="4267200" y="4667250"/>
          <p14:tracePt t="16704" x="4267200" y="4660900"/>
          <p14:tracePt t="16738" x="4267200" y="4654550"/>
          <p14:tracePt t="30101" x="4279900" y="4654550"/>
          <p14:tracePt t="30108" x="4298950" y="4629150"/>
          <p14:tracePt t="30117" x="4330700" y="4603750"/>
          <p14:tracePt t="30126" x="4349750" y="4591050"/>
          <p14:tracePt t="30142" x="4394200" y="4559300"/>
          <p14:tracePt t="30178" x="4381500" y="4584700"/>
          <p14:tracePt t="30192" x="4318000" y="4724400"/>
          <p14:tracePt t="30210" x="4254500" y="4895850"/>
          <p14:tracePt t="30226" x="4203700" y="5060950"/>
          <p14:tracePt t="30242" x="4191000" y="5232400"/>
          <p14:tracePt t="30260" x="4203700" y="5422900"/>
          <p14:tracePt t="30276" x="4248150" y="5626100"/>
          <p14:tracePt t="30292" x="4279900" y="5765800"/>
          <p14:tracePt t="30309" x="4298950" y="5911850"/>
          <p14:tracePt t="30326" x="4298950" y="5943600"/>
          <p14:tracePt t="30342" x="4298950" y="5949950"/>
          <p14:tracePt t="30359" x="4292600" y="5949950"/>
          <p14:tracePt t="30376" x="4292600" y="5962650"/>
          <p14:tracePt t="30392" x="4292600" y="5994400"/>
          <p14:tracePt t="30410" x="4292600" y="6019800"/>
          <p14:tracePt t="30426" x="4292600" y="6057900"/>
          <p14:tracePt t="30442" x="4292600" y="6108700"/>
          <p14:tracePt t="30460" x="4305300" y="6172200"/>
          <p14:tracePt t="30476" x="4311650" y="6248400"/>
          <p14:tracePt t="30492" x="4311650" y="6305550"/>
          <p14:tracePt t="30610" x="4298950" y="6324600"/>
          <p14:tracePt t="30619" x="4267200" y="6343650"/>
          <p14:tracePt t="30627" x="4235450" y="6362700"/>
          <p14:tracePt t="30642" x="4203700" y="6388100"/>
          <p14:tracePt t="30660" x="4140200" y="6432550"/>
          <p14:tracePt t="30676" x="4108450" y="6464300"/>
          <p14:tracePt t="30692" x="4070350" y="6496050"/>
          <p14:tracePt t="30711" x="4013200" y="6553200"/>
          <p14:tracePt t="30725" x="3994150" y="6565900"/>
          <p14:tracePt t="30742" x="3911600" y="6661150"/>
          <p14:tracePt t="30759" x="3867150" y="6711950"/>
          <p14:tracePt t="30775" x="3835400" y="6737350"/>
          <p14:tracePt t="30792" x="3816350" y="6750050"/>
          <p14:tracePt t="30809" x="3803650" y="6769100"/>
          <p14:tracePt t="30825" x="3784600" y="6788150"/>
          <p14:tracePt t="30842" x="3746500" y="6832600"/>
          <p14:tracePt t="30859" x="3689350" y="6851650"/>
          <p14:tracePt t="30875" x="3657600" y="6851650"/>
          <p14:tracePt t="30892" x="3651250" y="6851650"/>
          <p14:tracePt t="30937" x="3644900" y="6851650"/>
          <p14:tracePt t="30943" x="3625850" y="6851650"/>
          <p14:tracePt t="30960" x="3581400" y="6851650"/>
          <p14:tracePt t="30975" x="3517900" y="6851650"/>
          <p14:tracePt t="30992" x="3441700" y="6851650"/>
          <p14:tracePt t="31009" x="3359150" y="6851650"/>
          <p14:tracePt t="31025" x="3251200" y="6851650"/>
          <p14:tracePt t="31042" x="3136900" y="6819900"/>
          <p14:tracePt t="31059" x="2952750" y="6762750"/>
          <p14:tracePt t="31075" x="2870200" y="6743700"/>
          <p14:tracePt t="31092" x="2800350" y="6743700"/>
          <p14:tracePt t="31108" x="2736850" y="6750050"/>
          <p14:tracePt t="31125" x="2673350" y="6775450"/>
          <p14:tracePt t="31142" x="2584450" y="6807200"/>
          <p14:tracePt t="31159" x="2514600" y="6813550"/>
          <p14:tracePt t="31176" x="2419350" y="6800850"/>
          <p14:tracePt t="31192" x="2406650" y="6743700"/>
          <p14:tracePt t="31209" x="2425700" y="6648450"/>
          <p14:tracePt t="31225" x="2476500" y="6534150"/>
          <p14:tracePt t="31242" x="2559050" y="6362700"/>
          <p14:tracePt t="31260" x="2622550" y="6229350"/>
          <p14:tracePt t="31275" x="2660650" y="6102350"/>
          <p14:tracePt t="31276" x="2686050" y="6032500"/>
          <p14:tracePt t="31292" x="2711450" y="5930900"/>
          <p14:tracePt t="31308" x="2730500" y="5810250"/>
          <p14:tracePt t="31325" x="2743200" y="5740400"/>
          <p14:tracePt t="31342" x="2755900" y="5683250"/>
          <p14:tracePt t="31358" x="2762250" y="5651500"/>
          <p14:tracePt t="31375" x="2787650" y="5619750"/>
          <p14:tracePt t="31391" x="2806700" y="5588000"/>
          <p14:tracePt t="31408" x="2819400" y="5530850"/>
          <p14:tracePt t="31425" x="2838450" y="5473700"/>
          <p14:tracePt t="31442" x="2857500" y="5435600"/>
          <p14:tracePt t="31460" x="2882900" y="5397500"/>
          <p14:tracePt t="31475" x="2889250" y="5372100"/>
          <p14:tracePt t="31492" x="2889250" y="5365750"/>
          <p14:tracePt t="31493" x="2901950" y="5359400"/>
          <p14:tracePt t="31511" x="2901950" y="5346700"/>
          <p14:tracePt t="31525" x="2901950" y="5340350"/>
          <p14:tracePt t="31541" x="2901950" y="5327650"/>
          <p14:tracePt t="31558" x="2908300" y="5308600"/>
          <p14:tracePt t="31575" x="2914650" y="5283200"/>
          <p14:tracePt t="31591" x="2921000" y="5270500"/>
          <p14:tracePt t="31608" x="2921000" y="5264150"/>
          <p14:tracePt t="31671" x="2921000" y="5251450"/>
          <p14:tracePt t="32119" x="2933700" y="5245100"/>
          <p14:tracePt t="32127" x="2946400" y="5238750"/>
          <p14:tracePt t="32135" x="2952750" y="5232400"/>
          <p14:tracePt t="32144" x="2965450" y="5232400"/>
          <p14:tracePt t="32157" x="2978150" y="5219700"/>
          <p14:tracePt t="32176" x="2984500" y="5213350"/>
          <p14:tracePt t="32208" x="2997200" y="5207000"/>
          <p14:tracePt t="32224" x="3003550" y="5207000"/>
          <p14:tracePt t="32241" x="3016250" y="5207000"/>
          <p14:tracePt t="32259" x="3060700" y="5200650"/>
          <p14:tracePt t="32274" x="3092450" y="5200650"/>
          <p14:tracePt t="32291" x="3136900" y="5187950"/>
          <p14:tracePt t="32307" x="3175000" y="5187950"/>
          <p14:tracePt t="32324" x="3232150" y="5187950"/>
          <p14:tracePt t="32341" x="3289300" y="5187950"/>
          <p14:tracePt t="32357" x="3327400" y="5187950"/>
          <p14:tracePt t="32374" x="3416300" y="5187950"/>
          <p14:tracePt t="32391" x="3473450" y="5187950"/>
          <p14:tracePt t="32407" x="3524250" y="5187950"/>
          <p14:tracePt t="32425" x="3587750" y="5187950"/>
          <p14:tracePt t="32441" x="3644900" y="5187950"/>
          <p14:tracePt t="32458" x="3708400" y="5194300"/>
          <p14:tracePt t="32474" x="3733800" y="5194300"/>
          <p14:tracePt t="32490" x="3810000" y="5194300"/>
          <p14:tracePt t="32508" x="3886200" y="5200650"/>
          <p14:tracePt t="32524" x="3949700" y="5200650"/>
          <p14:tracePt t="32541" x="4019550" y="5200650"/>
          <p14:tracePt t="32557" x="4076700" y="5200650"/>
          <p14:tracePt t="32574" x="4146550" y="5200650"/>
          <p14:tracePt t="32591" x="4235450" y="5200650"/>
          <p14:tracePt t="32607" x="4286250" y="5200650"/>
          <p14:tracePt t="32624" x="4330700" y="5200650"/>
          <p14:tracePt t="32641" x="4349750" y="5200650"/>
          <p14:tracePt t="32657" x="4381500" y="5200650"/>
          <p14:tracePt t="32676" x="4464050" y="5200650"/>
          <p14:tracePt t="32691" x="4533900" y="5200650"/>
          <p14:tracePt t="32707" x="4635500" y="5200650"/>
          <p14:tracePt t="32724" x="4730750" y="5200650"/>
          <p14:tracePt t="32740" x="4813300" y="5200650"/>
          <p14:tracePt t="32758" x="4876800" y="5207000"/>
          <p14:tracePt t="32774" x="4933950" y="5219700"/>
          <p14:tracePt t="32791" x="5073650" y="5238750"/>
          <p14:tracePt t="32807" x="5162550" y="5238750"/>
          <p14:tracePt t="32824" x="5270500" y="5238750"/>
          <p14:tracePt t="32840" x="5334000" y="5238750"/>
          <p14:tracePt t="32857" x="5410200" y="5238750"/>
          <p14:tracePt t="32874" x="5505450" y="5238750"/>
          <p14:tracePt t="32890" x="5588000" y="5238750"/>
          <p14:tracePt t="32907" x="5708650" y="5238750"/>
          <p14:tracePt t="32923" x="5791200" y="5238750"/>
          <p14:tracePt t="32940" x="5854700" y="5238750"/>
          <p14:tracePt t="32958" x="5905500" y="5238750"/>
          <p14:tracePt t="32973" x="5956300" y="5238750"/>
          <p14:tracePt t="32992" x="5994400" y="5238750"/>
          <p14:tracePt t="32993" x="6013450" y="5238750"/>
          <p14:tracePt t="33007" x="6019800" y="5238750"/>
          <p14:tracePt t="33023" x="6045200" y="5238750"/>
          <p14:tracePt t="33040" x="6051550" y="5238750"/>
          <p14:tracePt t="33057" x="6057900" y="5238750"/>
          <p14:tracePt t="33073" x="6064250" y="5238750"/>
          <p14:tracePt t="33090" x="6083300" y="5232400"/>
          <p14:tracePt t="33107" x="6108700" y="5232400"/>
          <p14:tracePt t="33123" x="6115050" y="5232400"/>
          <p14:tracePt t="33140" x="6127750" y="521970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850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Reduced Channel Feedback Scheme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User-specific CSI feedback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2000" i="1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-th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non-zero  column, which is also the    -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column of      can be expressed as</a:t>
            </a: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There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-dimensional channel vector       is in the sub-space of a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-dimensional vector space , the sub-space is spanned by the    columns of the steering matrix</a:t>
            </a:r>
          </a:p>
          <a:p>
            <a:pPr lvl="1">
              <a:lnSpc>
                <a:spcPct val="125000"/>
              </a:lnSpc>
            </a:pPr>
            <a:endParaRPr lang="en-US" altLang="zh-CN" sz="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where                                                      ,      is the complex gain. 	                                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323BFDD-7BB0-4220-A97F-F78BBBA953E1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E1C65CCD-8022-4A8E-8A74-A1B1AB474A70}"/>
              </a:ext>
            </a:extLst>
          </p:cNvPr>
          <p:cNvGrpSpPr/>
          <p:nvPr/>
        </p:nvGrpSpPr>
        <p:grpSpPr>
          <a:xfrm>
            <a:off x="404026" y="4638426"/>
            <a:ext cx="2191367" cy="1505507"/>
            <a:chOff x="1335604" y="3971108"/>
            <a:chExt cx="2191367" cy="1505507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389476B6-A790-4AE6-8CE2-D252845E8E9F}"/>
                </a:ext>
              </a:extLst>
            </p:cNvPr>
            <p:cNvGrpSpPr/>
            <p:nvPr/>
          </p:nvGrpSpPr>
          <p:grpSpPr>
            <a:xfrm>
              <a:off x="1834389" y="3971108"/>
              <a:ext cx="1692582" cy="1505507"/>
              <a:chOff x="9533606" y="11530575"/>
              <a:chExt cx="3600000" cy="3608201"/>
            </a:xfrm>
          </p:grpSpPr>
          <p:pic>
            <p:nvPicPr>
              <p:cNvPr id="55" name="图片 54">
                <a:extLst>
                  <a:ext uri="{FF2B5EF4-FFF2-40B4-BE49-F238E27FC236}">
                    <a16:creationId xmlns:a16="http://schemas.microsoft.com/office/drawing/2014/main" id="{D60BD462-E71F-4250-B001-00B673667817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/>
              <a:srcRect l="13110" t="11596" r="13278" b="10869"/>
              <a:stretch/>
            </p:blipFill>
            <p:spPr>
              <a:xfrm>
                <a:off x="9533606" y="11532250"/>
                <a:ext cx="3600000" cy="3600000"/>
              </a:xfrm>
              <a:prstGeom prst="rect">
                <a:avLst/>
              </a:prstGeom>
            </p:spPr>
          </p:pic>
          <p:pic>
            <p:nvPicPr>
              <p:cNvPr id="56" name="图片 55">
                <a:extLst>
                  <a:ext uri="{FF2B5EF4-FFF2-40B4-BE49-F238E27FC236}">
                    <a16:creationId xmlns:a16="http://schemas.microsoft.com/office/drawing/2014/main" id="{14C4B2B4-ED02-4705-AEC0-96C8BA936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2505" y="11532250"/>
                <a:ext cx="200024" cy="3583925"/>
              </a:xfrm>
              <a:prstGeom prst="rect">
                <a:avLst/>
              </a:prstGeom>
            </p:spPr>
          </p:pic>
          <p:pic>
            <p:nvPicPr>
              <p:cNvPr id="57" name="图片 56">
                <a:extLst>
                  <a:ext uri="{FF2B5EF4-FFF2-40B4-BE49-F238E27FC236}">
                    <a16:creationId xmlns:a16="http://schemas.microsoft.com/office/drawing/2014/main" id="{E974EB41-AF6F-4CB5-B3CB-C6A6E9A8C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43886" y="11530575"/>
                <a:ext cx="281811" cy="3585600"/>
              </a:xfrm>
              <a:prstGeom prst="rect">
                <a:avLst/>
              </a:prstGeom>
            </p:spPr>
          </p:pic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7AF7F851-45E4-479A-BF33-2F5B9AA2BB12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33606" y="11538776"/>
                <a:ext cx="3600000" cy="3600000"/>
              </a:xfrm>
              <a:prstGeom prst="rect">
                <a:avLst/>
              </a:prstGeom>
            </p:spPr>
          </p:pic>
        </p:grpSp>
        <p:graphicFrame>
          <p:nvGraphicFramePr>
            <p:cNvPr id="54" name="对象 53">
              <a:extLst>
                <a:ext uri="{FF2B5EF4-FFF2-40B4-BE49-F238E27FC236}">
                  <a16:creationId xmlns:a16="http://schemas.microsoft.com/office/drawing/2014/main" id="{A720E444-420E-45DC-9B90-0DBCEC7CE6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8511054"/>
                </p:ext>
              </p:extLst>
            </p:nvPr>
          </p:nvGraphicFramePr>
          <p:xfrm>
            <a:off x="1335604" y="5040986"/>
            <a:ext cx="41275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28600" imgH="241200" progId="Equation.DSMT4">
                    <p:embed/>
                  </p:oleObj>
                </mc:Choice>
                <mc:Fallback>
                  <p:oleObj name="Equation" r:id="rId8" imgW="228600" imgH="241200" progId="Equation.DSMT4">
                    <p:embed/>
                    <p:pic>
                      <p:nvPicPr>
                        <p:cNvPr id="100" name="对象 99">
                          <a:extLst>
                            <a:ext uri="{FF2B5EF4-FFF2-40B4-BE49-F238E27FC236}">
                              <a16:creationId xmlns:a16="http://schemas.microsoft.com/office/drawing/2014/main" id="{A1E40000-B633-41D3-89CF-60A64D0EBDE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35604" y="5040986"/>
                          <a:ext cx="41275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圆角矩形 22">
            <a:extLst>
              <a:ext uri="{FF2B5EF4-FFF2-40B4-BE49-F238E27FC236}">
                <a16:creationId xmlns:a16="http://schemas.microsoft.com/office/drawing/2014/main" id="{45566A2A-3033-4181-B58C-CA135E861BF8}"/>
              </a:ext>
            </a:extLst>
          </p:cNvPr>
          <p:cNvSpPr/>
          <p:nvPr/>
        </p:nvSpPr>
        <p:spPr bwMode="auto">
          <a:xfrm>
            <a:off x="1048085" y="4640434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0" name="圆角矩形 22">
            <a:extLst>
              <a:ext uri="{FF2B5EF4-FFF2-40B4-BE49-F238E27FC236}">
                <a16:creationId xmlns:a16="http://schemas.microsoft.com/office/drawing/2014/main" id="{A8028F87-5DF4-45C6-BD96-5C237609D9B2}"/>
              </a:ext>
            </a:extLst>
          </p:cNvPr>
          <p:cNvSpPr/>
          <p:nvPr/>
        </p:nvSpPr>
        <p:spPr bwMode="auto">
          <a:xfrm>
            <a:off x="1389086" y="4648503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2" name="圆角矩形 22">
            <a:extLst>
              <a:ext uri="{FF2B5EF4-FFF2-40B4-BE49-F238E27FC236}">
                <a16:creationId xmlns:a16="http://schemas.microsoft.com/office/drawing/2014/main" id="{5CEB7277-0CE0-4226-A2FA-F9A4CF8BB50A}"/>
              </a:ext>
            </a:extLst>
          </p:cNvPr>
          <p:cNvSpPr/>
          <p:nvPr/>
        </p:nvSpPr>
        <p:spPr bwMode="auto">
          <a:xfrm>
            <a:off x="2290159" y="4640434"/>
            <a:ext cx="158639" cy="1490110"/>
          </a:xfrm>
          <a:prstGeom prst="roundRect">
            <a:avLst/>
          </a:prstGeom>
          <a:solidFill>
            <a:schemeClr val="bg1">
              <a:alpha val="4000"/>
            </a:schemeClr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3" name="圆角矩形 12">
            <a:extLst>
              <a:ext uri="{FF2B5EF4-FFF2-40B4-BE49-F238E27FC236}">
                <a16:creationId xmlns:a16="http://schemas.microsoft.com/office/drawing/2014/main" id="{E26F65F3-6E81-4BA3-8917-05A9CF577005}"/>
              </a:ext>
            </a:extLst>
          </p:cNvPr>
          <p:cNvSpPr/>
          <p:nvPr/>
        </p:nvSpPr>
        <p:spPr bwMode="auto">
          <a:xfrm>
            <a:off x="797754" y="6190614"/>
            <a:ext cx="1782623" cy="396861"/>
          </a:xfrm>
          <a:prstGeom prst="roundRect">
            <a:avLst>
              <a:gd name="adj" fmla="val 27529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>
              <a:buClr>
                <a:srgbClr val="800080"/>
              </a:buClr>
            </a:pP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User-specific CSI </a:t>
            </a:r>
          </a:p>
          <a:p>
            <a:pPr marL="0" lvl="1" algn="ctr">
              <a:buClr>
                <a:srgbClr val="800080"/>
              </a:buClr>
            </a:pP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for k</a:t>
            </a:r>
            <a:r>
              <a:rPr kumimoji="1" lang="en-US" altLang="zh-CN" sz="1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</a:t>
            </a:r>
            <a:r>
              <a:rPr kumimoji="1"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user</a:t>
            </a:r>
            <a:endParaRPr kumimoji="1" lang="zh-CN" alt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2" name="对象 91">
            <a:extLst>
              <a:ext uri="{FF2B5EF4-FFF2-40B4-BE49-F238E27FC236}">
                <a16:creationId xmlns:a16="http://schemas.microsoft.com/office/drawing/2014/main" id="{EA358372-3A5E-4EA9-8E6D-66DEAEC79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872098"/>
              </p:ext>
            </p:extLst>
          </p:nvPr>
        </p:nvGraphicFramePr>
        <p:xfrm>
          <a:off x="3104089" y="2027730"/>
          <a:ext cx="3274303" cy="66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47840" imgH="457200" progId="Equation.DSMT4">
                  <p:embed/>
                </p:oleObj>
              </mc:Choice>
              <mc:Fallback>
                <p:oleObj name="Equation" r:id="rId10" imgW="2247840" imgH="457200" progId="Equation.DSMT4">
                  <p:embed/>
                  <p:pic>
                    <p:nvPicPr>
                      <p:cNvPr id="36" name="对象 35">
                        <a:extLst>
                          <a:ext uri="{FF2B5EF4-FFF2-40B4-BE49-F238E27FC236}">
                            <a16:creationId xmlns:a16="http://schemas.microsoft.com/office/drawing/2014/main" id="{7AAD1DE6-B781-421E-8EF7-61AA0A0EA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04089" y="2027730"/>
                        <a:ext cx="3274303" cy="663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对象 94">
            <a:extLst>
              <a:ext uri="{FF2B5EF4-FFF2-40B4-BE49-F238E27FC236}">
                <a16:creationId xmlns:a16="http://schemas.microsoft.com/office/drawing/2014/main" id="{F32C0255-A819-431A-8621-E4121BC59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30010"/>
              </p:ext>
            </p:extLst>
          </p:nvPr>
        </p:nvGraphicFramePr>
        <p:xfrm>
          <a:off x="7139443" y="1513775"/>
          <a:ext cx="292233" cy="30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" imgH="241200" progId="Equation.DSMT4">
                  <p:embed/>
                </p:oleObj>
              </mc:Choice>
              <mc:Fallback>
                <p:oleObj name="Equation" r:id="rId12" imgW="228600" imgH="241200" progId="Equation.DSMT4">
                  <p:embed/>
                  <p:pic>
                    <p:nvPicPr>
                      <p:cNvPr id="39" name="对象 38">
                        <a:extLst>
                          <a:ext uri="{FF2B5EF4-FFF2-40B4-BE49-F238E27FC236}">
                            <a16:creationId xmlns:a16="http://schemas.microsoft.com/office/drawing/2014/main" id="{BC6CDE66-4F61-4011-BDDE-45D202D61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39443" y="1513775"/>
                        <a:ext cx="292233" cy="304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对象 95">
            <a:extLst>
              <a:ext uri="{FF2B5EF4-FFF2-40B4-BE49-F238E27FC236}">
                <a16:creationId xmlns:a16="http://schemas.microsoft.com/office/drawing/2014/main" id="{D91D6230-3BAE-4409-B704-78DBA1D99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646879"/>
              </p:ext>
            </p:extLst>
          </p:nvPr>
        </p:nvGraphicFramePr>
        <p:xfrm>
          <a:off x="5505450" y="1522413"/>
          <a:ext cx="21113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95" name="对象 94">
                        <a:extLst>
                          <a:ext uri="{FF2B5EF4-FFF2-40B4-BE49-F238E27FC236}">
                            <a16:creationId xmlns:a16="http://schemas.microsoft.com/office/drawing/2014/main" id="{F32C0255-A819-431A-8621-E4121BC59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05450" y="1522413"/>
                        <a:ext cx="211138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0F23D359-BA47-48D2-9103-009347D44E07}"/>
              </a:ext>
            </a:extLst>
          </p:cNvPr>
          <p:cNvSpPr/>
          <p:nvPr/>
        </p:nvSpPr>
        <p:spPr>
          <a:xfrm>
            <a:off x="4324307" y="5848696"/>
            <a:ext cx="19925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N-dimensional vector space</a:t>
            </a:r>
            <a:endParaRPr lang="zh-CN" altLang="en-US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AB87C6F8-FF38-4DD1-9F88-7784F0C861F7}"/>
              </a:ext>
            </a:extLst>
          </p:cNvPr>
          <p:cNvSpPr/>
          <p:nvPr/>
        </p:nvSpPr>
        <p:spPr>
          <a:xfrm>
            <a:off x="6397004" y="5848696"/>
            <a:ext cx="219497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    -dimensional</a:t>
            </a:r>
          </a:p>
          <a:p>
            <a:r>
              <a:rPr lang="en-US" altLang="zh-CN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channel sub-space</a:t>
            </a:r>
            <a:endParaRPr lang="zh-CN" altLang="en-US" dirty="0"/>
          </a:p>
        </p:txBody>
      </p:sp>
      <p:graphicFrame>
        <p:nvGraphicFramePr>
          <p:cNvPr id="99" name="对象 98">
            <a:extLst>
              <a:ext uri="{FF2B5EF4-FFF2-40B4-BE49-F238E27FC236}">
                <a16:creationId xmlns:a16="http://schemas.microsoft.com/office/drawing/2014/main" id="{96ABE43C-1556-4E67-A51D-90E7FA042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611659"/>
              </p:ext>
            </p:extLst>
          </p:nvPr>
        </p:nvGraphicFramePr>
        <p:xfrm>
          <a:off x="6871620" y="5828458"/>
          <a:ext cx="266065" cy="40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215640" progId="Equation.DSMT4">
                  <p:embed/>
                </p:oleObj>
              </mc:Choice>
              <mc:Fallback>
                <p:oleObj name="Equation" r:id="rId16" imgW="139680" imgH="215640" progId="Equation.DSMT4">
                  <p:embed/>
                  <p:pic>
                    <p:nvPicPr>
                      <p:cNvPr id="92" name="对象 91">
                        <a:extLst>
                          <a:ext uri="{FF2B5EF4-FFF2-40B4-BE49-F238E27FC236}">
                            <a16:creationId xmlns:a16="http://schemas.microsoft.com/office/drawing/2014/main" id="{EA358372-3A5E-4EA9-8E6D-66DEAEC791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71620" y="5828458"/>
                        <a:ext cx="266065" cy="409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对象 99">
            <a:extLst>
              <a:ext uri="{FF2B5EF4-FFF2-40B4-BE49-F238E27FC236}">
                <a16:creationId xmlns:a16="http://schemas.microsoft.com/office/drawing/2014/main" id="{B341EBEB-C6B0-4B0E-A7FB-8B2A09FE8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684312"/>
              </p:ext>
            </p:extLst>
          </p:nvPr>
        </p:nvGraphicFramePr>
        <p:xfrm>
          <a:off x="4818092" y="2641014"/>
          <a:ext cx="316629" cy="33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253800" progId="Equation.DSMT4">
                  <p:embed/>
                </p:oleObj>
              </mc:Choice>
              <mc:Fallback>
                <p:oleObj name="Equation" r:id="rId18" imgW="241200" imgH="253800" progId="Equation.DSMT4">
                  <p:embed/>
                  <p:pic>
                    <p:nvPicPr>
                      <p:cNvPr id="99" name="对象 98">
                        <a:extLst>
                          <a:ext uri="{FF2B5EF4-FFF2-40B4-BE49-F238E27FC236}">
                            <a16:creationId xmlns:a16="http://schemas.microsoft.com/office/drawing/2014/main" id="{96ABE43C-1556-4E67-A51D-90E7FA042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18092" y="2641014"/>
                        <a:ext cx="316629" cy="33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对象 100">
            <a:extLst>
              <a:ext uri="{FF2B5EF4-FFF2-40B4-BE49-F238E27FC236}">
                <a16:creationId xmlns:a16="http://schemas.microsoft.com/office/drawing/2014/main" id="{198E2778-CEC3-4AB0-82CA-E3203CC32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625703"/>
              </p:ext>
            </p:extLst>
          </p:nvPr>
        </p:nvGraphicFramePr>
        <p:xfrm>
          <a:off x="6904323" y="3018052"/>
          <a:ext cx="23336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7480" imgH="228600" progId="Equation.DSMT4">
                  <p:embed/>
                </p:oleObj>
              </mc:Choice>
              <mc:Fallback>
                <p:oleObj name="Equation" r:id="rId20" imgW="177480" imgH="228600" progId="Equation.DSMT4">
                  <p:embed/>
                  <p:pic>
                    <p:nvPicPr>
                      <p:cNvPr id="100" name="对象 99">
                        <a:extLst>
                          <a:ext uri="{FF2B5EF4-FFF2-40B4-BE49-F238E27FC236}">
                            <a16:creationId xmlns:a16="http://schemas.microsoft.com/office/drawing/2014/main" id="{B341EBEB-C6B0-4B0E-A7FB-8B2A09FE8C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04323" y="3018052"/>
                        <a:ext cx="233362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对象 101">
            <a:extLst>
              <a:ext uri="{FF2B5EF4-FFF2-40B4-BE49-F238E27FC236}">
                <a16:creationId xmlns:a16="http://schemas.microsoft.com/office/drawing/2014/main" id="{F2860DB7-B7EF-4A4C-8850-64F0D4F5F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186260"/>
              </p:ext>
            </p:extLst>
          </p:nvPr>
        </p:nvGraphicFramePr>
        <p:xfrm>
          <a:off x="2580377" y="3383420"/>
          <a:ext cx="33337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3800" imgH="241200" progId="Equation.DSMT4">
                  <p:embed/>
                </p:oleObj>
              </mc:Choice>
              <mc:Fallback>
                <p:oleObj name="Equation" r:id="rId22" imgW="253800" imgH="241200" progId="Equation.DSMT4">
                  <p:embed/>
                  <p:pic>
                    <p:nvPicPr>
                      <p:cNvPr id="101" name="对象 100">
                        <a:extLst>
                          <a:ext uri="{FF2B5EF4-FFF2-40B4-BE49-F238E27FC236}">
                            <a16:creationId xmlns:a16="http://schemas.microsoft.com/office/drawing/2014/main" id="{198E2778-CEC3-4AB0-82CA-E3203CC32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580377" y="3383420"/>
                        <a:ext cx="333375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对象 102">
            <a:extLst>
              <a:ext uri="{FF2B5EF4-FFF2-40B4-BE49-F238E27FC236}">
                <a16:creationId xmlns:a16="http://schemas.microsoft.com/office/drawing/2014/main" id="{63207DFF-65AF-49DF-A8CC-AA92E68520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515577"/>
              </p:ext>
            </p:extLst>
          </p:nvPr>
        </p:nvGraphicFramePr>
        <p:xfrm>
          <a:off x="4216571" y="3593793"/>
          <a:ext cx="10493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99920" imgH="253800" progId="Equation.DSMT4">
                  <p:embed/>
                </p:oleObj>
              </mc:Choice>
              <mc:Fallback>
                <p:oleObj name="Equation" r:id="rId24" imgW="799920" imgH="253800" progId="Equation.DSMT4">
                  <p:embed/>
                  <p:pic>
                    <p:nvPicPr>
                      <p:cNvPr id="102" name="对象 101">
                        <a:extLst>
                          <a:ext uri="{FF2B5EF4-FFF2-40B4-BE49-F238E27FC236}">
                            <a16:creationId xmlns:a16="http://schemas.microsoft.com/office/drawing/2014/main" id="{F2860DB7-B7EF-4A4C-8850-64F0D4F5F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216571" y="3593793"/>
                        <a:ext cx="1049338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对象 103">
            <a:extLst>
              <a:ext uri="{FF2B5EF4-FFF2-40B4-BE49-F238E27FC236}">
                <a16:creationId xmlns:a16="http://schemas.microsoft.com/office/drawing/2014/main" id="{4618135A-F970-4A12-A860-470B0E293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67089"/>
              </p:ext>
            </p:extLst>
          </p:nvPr>
        </p:nvGraphicFramePr>
        <p:xfrm>
          <a:off x="1644244" y="4149153"/>
          <a:ext cx="33321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539800" imgH="304560" progId="Equation.DSMT4">
                  <p:embed/>
                </p:oleObj>
              </mc:Choice>
              <mc:Fallback>
                <p:oleObj name="Equation" r:id="rId26" imgW="2539800" imgH="304560" progId="Equation.DSMT4">
                  <p:embed/>
                  <p:pic>
                    <p:nvPicPr>
                      <p:cNvPr id="103" name="对象 102">
                        <a:extLst>
                          <a:ext uri="{FF2B5EF4-FFF2-40B4-BE49-F238E27FC236}">
                            <a16:creationId xmlns:a16="http://schemas.microsoft.com/office/drawing/2014/main" id="{63207DFF-65AF-49DF-A8CC-AA92E68520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644244" y="4149153"/>
                        <a:ext cx="3332163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对象 104">
            <a:extLst>
              <a:ext uri="{FF2B5EF4-FFF2-40B4-BE49-F238E27FC236}">
                <a16:creationId xmlns:a16="http://schemas.microsoft.com/office/drawing/2014/main" id="{49688F36-2EB1-4EEF-86BF-6C65A2AEF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2543"/>
              </p:ext>
            </p:extLst>
          </p:nvPr>
        </p:nvGraphicFramePr>
        <p:xfrm>
          <a:off x="5146204" y="4206511"/>
          <a:ext cx="30003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28600" imgH="241200" progId="Equation.DSMT4">
                  <p:embed/>
                </p:oleObj>
              </mc:Choice>
              <mc:Fallback>
                <p:oleObj name="Equation" r:id="rId28" imgW="228600" imgH="241200" progId="Equation.DSMT4">
                  <p:embed/>
                  <p:pic>
                    <p:nvPicPr>
                      <p:cNvPr id="104" name="对象 103">
                        <a:extLst>
                          <a:ext uri="{FF2B5EF4-FFF2-40B4-BE49-F238E27FC236}">
                            <a16:creationId xmlns:a16="http://schemas.microsoft.com/office/drawing/2014/main" id="{4618135A-F970-4A12-A860-470B0E2934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146204" y="4206511"/>
                        <a:ext cx="300037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" name="图片 96">
            <a:extLst>
              <a:ext uri="{FF2B5EF4-FFF2-40B4-BE49-F238E27FC236}">
                <a16:creationId xmlns:a16="http://schemas.microsoft.com/office/drawing/2014/main" id="{835606EF-25F7-44FF-8788-FB521B3BEE7A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b="15718"/>
          <a:stretch/>
        </p:blipFill>
        <p:spPr>
          <a:xfrm>
            <a:off x="4776151" y="4547897"/>
            <a:ext cx="3204482" cy="1368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8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18"/>
    </mc:Choice>
    <mc:Fallback xmlns="">
      <p:transition spd="slow" advTm="45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  <p:extLst>
    <p:ext uri="{3A86A75C-4F4B-4683-9AE1-C65F6400EC91}">
      <p14:laserTraceLst xmlns:p14="http://schemas.microsoft.com/office/powerpoint/2010/main">
        <p14:tracePtLst>
          <p14:tracePt t="27661" x="5092700" y="4191000"/>
          <p14:tracePt t="28025" x="5099050" y="4191000"/>
          <p14:tracePt t="28033" x="5105400" y="4184650"/>
          <p14:tracePt t="28041" x="5124450" y="4171950"/>
          <p14:tracePt t="28049" x="5137150" y="4171950"/>
          <p14:tracePt t="28065" x="5168900" y="4159250"/>
          <p14:tracePt t="28081" x="5187950" y="4159250"/>
          <p14:tracePt t="28098" x="5194300" y="4152900"/>
          <p14:tracePt t="28295" x="5200650" y="4152900"/>
          <p14:tracePt t="28319" x="5207000" y="4171950"/>
          <p14:tracePt t="28327" x="5219700" y="4184650"/>
          <p14:tracePt t="28335" x="5226050" y="4191000"/>
          <p14:tracePt t="28348" x="5226050" y="4203700"/>
          <p14:tracePt t="28364" x="5238750" y="4216400"/>
          <p14:tracePt t="28381" x="5264150" y="4235450"/>
          <p14:tracePt t="28398" x="5295900" y="4254500"/>
          <p14:tracePt t="28414" x="5353050" y="4286250"/>
          <p14:tracePt t="28431" x="5416550" y="4349750"/>
          <p14:tracePt t="28448" x="5480050" y="4425950"/>
          <p14:tracePt t="28465" x="5549900" y="4495800"/>
          <p14:tracePt t="28482" x="5632450" y="4591050"/>
          <p14:tracePt t="28498" x="5676900" y="4660900"/>
          <p14:tracePt t="28516" x="5727700" y="4724400"/>
          <p14:tracePt t="28531" x="5759450" y="4781550"/>
          <p14:tracePt t="28548" x="5803900" y="4838700"/>
          <p14:tracePt t="28565" x="5842000" y="4889500"/>
          <p14:tracePt t="28581" x="5867400" y="4933950"/>
          <p14:tracePt t="28598" x="5899150" y="4997450"/>
          <p14:tracePt t="28614" x="5918200" y="5041900"/>
          <p14:tracePt t="28631" x="5937250" y="5092700"/>
          <p14:tracePt t="28648" x="5962650" y="5137150"/>
          <p14:tracePt t="28664" x="6000750" y="5168900"/>
          <p14:tracePt t="28681" x="6032500" y="5226050"/>
          <p14:tracePt t="28698" x="6064250" y="5283200"/>
          <p14:tracePt t="28715" x="6076950" y="5314950"/>
          <p14:tracePt t="28732" x="6083300" y="5334000"/>
          <p14:tracePt t="28748" x="6096000" y="5365750"/>
          <p14:tracePt t="28765" x="6115050" y="5397500"/>
          <p14:tracePt t="28781" x="6127750" y="5422900"/>
          <p14:tracePt t="28798" x="6153150" y="5454650"/>
          <p14:tracePt t="28799" x="6172200" y="5461000"/>
          <p14:tracePt t="28814" x="6191250" y="5486400"/>
          <p14:tracePt t="28831" x="6210300" y="5492750"/>
          <p14:tracePt t="28847" x="6235700" y="5518150"/>
          <p14:tracePt t="28864" x="6248400" y="5568950"/>
          <p14:tracePt t="28881" x="6254750" y="5600700"/>
          <p14:tracePt t="28898" x="6254750" y="5619750"/>
          <p14:tracePt t="29169" x="6254750" y="5613400"/>
          <p14:tracePt t="29177" x="6254750" y="5600700"/>
          <p14:tracePt t="29186" x="6254750" y="5588000"/>
          <p14:tracePt t="29197" x="6254750" y="5581650"/>
          <p14:tracePt t="29214" x="6248400" y="5568950"/>
          <p14:tracePt t="29232" x="6235700" y="5562600"/>
          <p14:tracePt t="29247" x="6235700" y="5556250"/>
          <p14:tracePt t="29265" x="6235700" y="5549900"/>
          <p14:tracePt t="29281" x="6235700" y="5537200"/>
          <p14:tracePt t="29297" x="6242050" y="5537200"/>
          <p14:tracePt t="29315" x="6248400" y="5537200"/>
          <p14:tracePt t="29330" x="6254750" y="5537200"/>
          <p14:tracePt t="29379" x="6254750" y="5530850"/>
          <p14:tracePt t="29403" x="6254750" y="5524500"/>
          <p14:tracePt t="29425" x="6254750" y="5518150"/>
          <p14:tracePt t="29457" x="6254750" y="5505450"/>
          <p14:tracePt t="30672" x="6254750" y="5486400"/>
          <p14:tracePt t="30679" x="6254750" y="5461000"/>
          <p14:tracePt t="30696" x="6254750" y="5403850"/>
          <p14:tracePt t="30713" x="6248400" y="5378450"/>
          <p14:tracePt t="30729" x="6223000" y="5359400"/>
          <p14:tracePt t="30747" x="6184900" y="5327650"/>
          <p14:tracePt t="30763" x="6153150" y="5295900"/>
          <p14:tracePt t="30779" x="6108700" y="5270500"/>
          <p14:tracePt t="30796" x="6064250" y="5245100"/>
          <p14:tracePt t="30814" x="6032500" y="5238750"/>
          <p14:tracePt t="30829" x="6026150" y="5238750"/>
          <p14:tracePt t="30846" x="6007100" y="5232400"/>
          <p14:tracePt t="30863" x="5969000" y="5219700"/>
          <p14:tracePt t="30879" x="5943600" y="5213350"/>
          <p14:tracePt t="30896" x="5911850" y="5207000"/>
          <p14:tracePt t="30912" x="5886450" y="5181600"/>
          <p14:tracePt t="30929" x="5854700" y="5149850"/>
          <p14:tracePt t="30946" x="5835650" y="5137150"/>
          <p14:tracePt t="30962" x="5803900" y="5111750"/>
          <p14:tracePt t="30979" x="5746750" y="5080000"/>
          <p14:tracePt t="30996" x="5715000" y="5048250"/>
          <p14:tracePt t="31014" x="5689600" y="5022850"/>
          <p14:tracePt t="31029" x="5664200" y="5016500"/>
          <p14:tracePt t="31046" x="5657850" y="5010150"/>
          <p14:tracePt t="31064" x="5651500" y="4997450"/>
          <p14:tracePt t="31079" x="5645150" y="4991100"/>
          <p14:tracePt t="31096" x="5594350" y="4991100"/>
          <p14:tracePt t="31112" x="5549900" y="4991100"/>
          <p14:tracePt t="31129" x="5486400" y="4991100"/>
          <p14:tracePt t="31145" x="5429250" y="4978400"/>
          <p14:tracePt t="31163" x="5391150" y="4965700"/>
          <p14:tracePt t="31179" x="5372100" y="4959350"/>
          <p14:tracePt t="31196" x="5365750" y="4933950"/>
          <p14:tracePt t="31212" x="5365750" y="4914900"/>
          <p14:tracePt t="31229" x="5359400" y="4902200"/>
          <p14:tracePt t="31245" x="5359400" y="488950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850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Reduced Channel Feedback Scheme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User-specific CSI feedback: Generate the dynamic codebooks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Different from the conventional scheme to use a constant codebook, we design 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dynamic codebooks 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 different non-zero column vectors.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Generate the codebook  for       based on the channel angle information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where  the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codeword of the dynamic codebook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         is a unit-norm  vector chosen from the constant random vector quantization (RVQ) codebook consisting of 2</a:t>
            </a:r>
            <a:r>
              <a:rPr lang="en-US" altLang="zh-CN" sz="2000" baseline="30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codewords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discrete angle         is obtained by uniformly quantizing the continuous angle       for digital transmission. The quantized steering matrix is</a:t>
            </a: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323BFDD-7BB0-4220-A97F-F78BBBA953E1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6D13DD8C-129F-4D86-98F2-E1D460B74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804144"/>
              </p:ext>
            </p:extLst>
          </p:nvPr>
        </p:nvGraphicFramePr>
        <p:xfrm>
          <a:off x="2603086" y="2627977"/>
          <a:ext cx="3472607" cy="57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304560" progId="Equation.DSMT4">
                  <p:embed/>
                </p:oleObj>
              </mc:Choice>
              <mc:Fallback>
                <p:oleObj name="Equation" r:id="rId4" imgW="1841400" imgH="304560" progId="Equation.DSMT4">
                  <p:embed/>
                  <p:pic>
                    <p:nvPicPr>
                      <p:cNvPr id="103" name="对象 102">
                        <a:extLst>
                          <a:ext uri="{FF2B5EF4-FFF2-40B4-BE49-F238E27FC236}">
                            <a16:creationId xmlns:a16="http://schemas.microsoft.com/office/drawing/2014/main" id="{63207DFF-65AF-49DF-A8CC-AA92E68520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3086" y="2627977"/>
                        <a:ext cx="3472607" cy="573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7EB0FA97-994F-4D8F-A385-002B79CD19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04201"/>
              </p:ext>
            </p:extLst>
          </p:nvPr>
        </p:nvGraphicFramePr>
        <p:xfrm>
          <a:off x="3811003" y="2227222"/>
          <a:ext cx="316629" cy="33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253800" progId="Equation.DSMT4">
                  <p:embed/>
                </p:oleObj>
              </mc:Choice>
              <mc:Fallback>
                <p:oleObj name="Equation" r:id="rId6" imgW="241200" imgH="253800" progId="Equation.DSMT4">
                  <p:embed/>
                  <p:pic>
                    <p:nvPicPr>
                      <p:cNvPr id="100" name="对象 99">
                        <a:extLst>
                          <a:ext uri="{FF2B5EF4-FFF2-40B4-BE49-F238E27FC236}">
                            <a16:creationId xmlns:a16="http://schemas.microsoft.com/office/drawing/2014/main" id="{B341EBEB-C6B0-4B0E-A7FB-8B2A09FE8C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1003" y="2227222"/>
                        <a:ext cx="316629" cy="33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359B2798-C70F-40C5-9665-37EBD29BD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452228"/>
              </p:ext>
            </p:extLst>
          </p:nvPr>
        </p:nvGraphicFramePr>
        <p:xfrm>
          <a:off x="4287838" y="3897313"/>
          <a:ext cx="2159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32" name="对象 31">
                        <a:extLst>
                          <a:ext uri="{FF2B5EF4-FFF2-40B4-BE49-F238E27FC236}">
                            <a16:creationId xmlns:a16="http://schemas.microsoft.com/office/drawing/2014/main" id="{6D13DD8C-129F-4D86-98F2-E1D460B74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87838" y="3897313"/>
                        <a:ext cx="215900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F2432BC9-FB1A-4E66-834C-EC98DE8F6B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5133" y="3750894"/>
            <a:ext cx="1881309" cy="4221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A4B740-0543-4A51-9214-A4340D510D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7418" y="6068887"/>
            <a:ext cx="3940999" cy="47499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69E0F841-E17E-4724-8833-03BA54F8452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1507"/>
          <a:stretch/>
        </p:blipFill>
        <p:spPr>
          <a:xfrm>
            <a:off x="1418373" y="4431570"/>
            <a:ext cx="536035" cy="422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9326BA-5D94-4A40-A5DD-D0A82BBA17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1685" y="5275147"/>
            <a:ext cx="509276" cy="3497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AF7B2D3-53C0-4080-BF92-35D9DAE2A7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1016" y="5692780"/>
            <a:ext cx="393392" cy="3164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7056" y="3353765"/>
            <a:ext cx="366581" cy="397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30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65"/>
    </mc:Choice>
    <mc:Fallback xmlns="">
      <p:transition spd="slow" advTm="47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493" x="4546600" y="3841750"/>
          <p14:tracePt t="14501" x="4514850" y="3816350"/>
          <p14:tracePt t="14510" x="4502150" y="3810000"/>
          <p14:tracePt t="14527" x="4470400" y="3778250"/>
          <p14:tracePt t="14544" x="4451350" y="3759200"/>
          <p14:tracePt t="14561" x="4438650" y="3746500"/>
          <p14:tracePt t="14577" x="4419600" y="3727450"/>
          <p14:tracePt t="14594" x="4387850" y="3708400"/>
          <p14:tracePt t="14610" x="4343400" y="3676650"/>
          <p14:tracePt t="14627" x="4324350" y="3657600"/>
          <p14:tracePt t="14644" x="4311650" y="3651250"/>
          <p14:tracePt t="14661" x="4311650" y="3644900"/>
          <p14:tracePt t="14677" x="4298950" y="3644900"/>
          <p14:tracePt t="14997" x="4292600" y="3644900"/>
          <p14:tracePt t="15005" x="4286250" y="3632200"/>
          <p14:tracePt t="15012" x="4279900" y="3632200"/>
          <p14:tracePt t="15027" x="4254500" y="3625850"/>
          <p14:tracePt t="15045" x="4222750" y="3613150"/>
          <p14:tracePt t="15060" x="4191000" y="3587750"/>
          <p14:tracePt t="15077" x="4171950" y="3581400"/>
          <p14:tracePt t="15093" x="4159250" y="3568700"/>
          <p14:tracePt t="15110" x="4140200" y="3562350"/>
          <p14:tracePt t="15127" x="4121150" y="3556000"/>
          <p14:tracePt t="15143" x="4102100" y="3556000"/>
          <p14:tracePt t="15160" x="4095750" y="3549650"/>
          <p14:tracePt t="15177" x="4076700" y="3530600"/>
          <p14:tracePt t="15193" x="4070350" y="3517900"/>
          <p14:tracePt t="15210" x="4064000" y="3517900"/>
          <p14:tracePt t="17185" x="4076700" y="3517900"/>
          <p14:tracePt t="17193" x="4089400" y="3517900"/>
          <p14:tracePt t="17201" x="4095750" y="3517900"/>
          <p14:tracePt t="17210" x="4114800" y="3517900"/>
          <p14:tracePt t="17225" x="4127500" y="3517900"/>
          <p14:tracePt t="17242" x="4152900" y="3505200"/>
          <p14:tracePt t="17258" x="4171950" y="3492500"/>
          <p14:tracePt t="17275" x="4191000" y="3473450"/>
          <p14:tracePt t="17292" x="4248150" y="3429000"/>
          <p14:tracePt t="17309" x="4305300" y="3390900"/>
          <p14:tracePt t="17325" x="4343400" y="3359150"/>
          <p14:tracePt t="17342" x="4394200" y="3327400"/>
          <p14:tracePt t="17358" x="4425950" y="3327400"/>
          <p14:tracePt t="17375" x="4438650" y="3327400"/>
          <p14:tracePt t="17392" x="4438650" y="3378200"/>
          <p14:tracePt t="17408" x="4413250" y="3429000"/>
          <p14:tracePt t="17425" x="4387850" y="3479800"/>
          <p14:tracePt t="17442" x="4381500" y="3486150"/>
          <p14:tracePt t="17458" x="4362450" y="3505200"/>
          <p14:tracePt t="17475" x="4362450" y="3511550"/>
          <p14:tracePt t="17510" x="4368800" y="3498850"/>
          <p14:tracePt t="17525" x="4375150" y="3467100"/>
          <p14:tracePt t="17541" x="4394200" y="3441700"/>
          <p14:tracePt t="17558" x="4413250" y="3429000"/>
          <p14:tracePt t="17575" x="4457700" y="3429000"/>
          <p14:tracePt t="17591" x="4489450" y="3429000"/>
          <p14:tracePt t="17608" x="4508500" y="3441700"/>
          <p14:tracePt t="17625" x="4527550" y="3448050"/>
          <p14:tracePt t="17641" x="4552950" y="3460750"/>
          <p14:tracePt t="17658" x="4572000" y="3486150"/>
          <p14:tracePt t="17675" x="4591050" y="3517900"/>
          <p14:tracePt t="17692" x="4622800" y="3568700"/>
          <p14:tracePt t="17708" x="4654550" y="3613150"/>
          <p14:tracePt t="17725" x="4692650" y="3670300"/>
          <p14:tracePt t="17741" x="4743450" y="3727450"/>
          <p14:tracePt t="17758" x="4756150" y="3771900"/>
          <p14:tracePt t="17774" x="4756150" y="3829050"/>
          <p14:tracePt t="17792" x="4756150" y="3886200"/>
          <p14:tracePt t="17808" x="4743450" y="3924300"/>
          <p14:tracePt t="17825" x="4730750" y="3930650"/>
          <p14:tracePt t="17841" x="4730750" y="3937000"/>
          <p14:tracePt t="17935" x="4724400" y="3937000"/>
          <p14:tracePt t="17997" x="4711700" y="3949700"/>
          <p14:tracePt t="18005" x="4705350" y="3962400"/>
          <p14:tracePt t="18013" x="4699000" y="3968750"/>
          <p14:tracePt t="18024" x="4692650" y="3981450"/>
          <p14:tracePt t="18041" x="4673600" y="3994150"/>
          <p14:tracePt t="18058" x="4660900" y="4019550"/>
          <p14:tracePt t="18074" x="4660900" y="4032250"/>
          <p14:tracePt t="18246" x="4648200" y="4044950"/>
          <p14:tracePt t="18253" x="4641850" y="4057650"/>
          <p14:tracePt t="18261" x="4635500" y="4064000"/>
          <p14:tracePt t="18274" x="4635500" y="4076700"/>
          <p14:tracePt t="18291" x="4616450" y="4095750"/>
          <p14:tracePt t="18307" x="4616450" y="4114800"/>
          <p14:tracePt t="18324" x="4610100" y="4121150"/>
          <p14:tracePt t="20323" x="4584700" y="4140200"/>
          <p14:tracePt t="20339" x="4521200" y="4159250"/>
          <p14:tracePt t="20356" x="4394200" y="4203700"/>
          <p14:tracePt t="20372" x="4324350" y="4222750"/>
          <p14:tracePt t="20389" x="4222750" y="4254500"/>
          <p14:tracePt t="20406" x="4133850" y="4279900"/>
          <p14:tracePt t="20423" x="3994150" y="4318000"/>
          <p14:tracePt t="20439" x="3879850" y="4343400"/>
          <p14:tracePt t="20456" x="3803650" y="4362450"/>
          <p14:tracePt t="20473" x="3752850" y="4394200"/>
          <p14:tracePt t="20489" x="3797300" y="4406900"/>
          <p14:tracePt t="20506" x="3841750" y="4425950"/>
          <p14:tracePt t="20522" x="3917950" y="4419600"/>
          <p14:tracePt t="20539" x="3962400" y="4413250"/>
          <p14:tracePt t="20556" x="4013200" y="4375150"/>
          <p14:tracePt t="20572" x="4076700" y="4330700"/>
          <p14:tracePt t="20619" x="4076700" y="4324350"/>
          <p14:tracePt t="20627" x="4076700" y="4292600"/>
          <p14:tracePt t="20639" x="4076700" y="4267200"/>
          <p14:tracePt t="20655" x="4064000" y="4229100"/>
          <p14:tracePt t="20672" x="4025900" y="4203700"/>
          <p14:tracePt t="20689" x="3975100" y="4197350"/>
          <p14:tracePt t="20705" x="3949700" y="4210050"/>
          <p14:tracePt t="20722" x="3911600" y="4235450"/>
          <p14:tracePt t="20739" x="3873500" y="4267200"/>
          <p14:tracePt t="20755" x="3835400" y="4286250"/>
          <p14:tracePt t="20772" x="3803650" y="4311650"/>
          <p14:tracePt t="20789" x="3771900" y="4330700"/>
          <p14:tracePt t="20805" x="3740150" y="4343400"/>
          <p14:tracePt t="20822" x="3714750" y="4362450"/>
          <p14:tracePt t="20839" x="3683000" y="4368800"/>
          <p14:tracePt t="20855" x="3657600" y="4368800"/>
          <p14:tracePt t="20872" x="3644900" y="4375150"/>
          <p14:tracePt t="20889" x="3632200" y="4375150"/>
          <p14:tracePt t="20944" x="3625850" y="4375150"/>
          <p14:tracePt t="21013" x="3619500" y="4375150"/>
          <p14:tracePt t="22159" x="3619500" y="4362450"/>
          <p14:tracePt t="22165" x="3632200" y="4362450"/>
          <p14:tracePt t="22197" x="3638550" y="4356100"/>
          <p14:tracePt t="22227" x="3644900" y="4349750"/>
          <p14:tracePt t="22305" x="3644900" y="4362450"/>
          <p14:tracePt t="22313" x="3625850" y="4381500"/>
          <p14:tracePt t="22321" x="3613150" y="4400550"/>
          <p14:tracePt t="22337" x="3594100" y="4432300"/>
          <p14:tracePt t="22354" x="3581400" y="4457700"/>
          <p14:tracePt t="22371" x="3562350" y="4464050"/>
          <p14:tracePt t="22388" x="3562350" y="4470400"/>
          <p14:tracePt t="22404" x="3556000" y="4470400"/>
          <p14:tracePt t="22507" x="3568700" y="4457700"/>
          <p14:tracePt t="22513" x="3581400" y="4445000"/>
          <p14:tracePt t="22521" x="3587750" y="4445000"/>
          <p14:tracePt t="22537" x="3613150" y="4419600"/>
          <p14:tracePt t="22554" x="3638550" y="4394200"/>
          <p14:tracePt t="22570" x="3651250" y="4381500"/>
          <p14:tracePt t="22587" x="3670300" y="4362450"/>
          <p14:tracePt t="22620" x="3676650" y="4362450"/>
          <p14:tracePt t="22918" x="3663950" y="4375150"/>
          <p14:tracePt t="22923" x="3651250" y="4381500"/>
          <p14:tracePt t="22931" x="3644900" y="4394200"/>
          <p14:tracePt t="22939" x="3625850" y="4400550"/>
          <p14:tracePt t="22953" x="3619500" y="4406900"/>
          <p14:tracePt t="22971" x="3594100" y="4425950"/>
          <p14:tracePt t="22987" x="3587750" y="4432300"/>
          <p14:tracePt t="23020" x="3587750" y="4438650"/>
          <p14:tracePt t="23037" x="3600450" y="4438650"/>
          <p14:tracePt t="23054" x="3632200" y="4438650"/>
          <p14:tracePt t="23071" x="3670300" y="4438650"/>
          <p14:tracePt t="23087" x="3695700" y="4438650"/>
          <p14:tracePt t="23103" x="3714750" y="4438650"/>
          <p14:tracePt t="23120" x="3733800" y="4438650"/>
          <p14:tracePt t="23137" x="3740150" y="4445000"/>
          <p14:tracePt t="23195" x="3727450" y="4445000"/>
          <p14:tracePt t="23203" x="3721100" y="4445000"/>
          <p14:tracePt t="23211" x="3708400" y="4445000"/>
          <p14:tracePt t="23220" x="3695700" y="4457700"/>
          <p14:tracePt t="23237" x="3676650" y="4457700"/>
          <p14:tracePt t="23254" x="3651250" y="4470400"/>
          <p14:tracePt t="23271" x="3619500" y="4495800"/>
          <p14:tracePt t="23287" x="3600450" y="4508500"/>
          <p14:tracePt t="23303" x="3581400" y="4540250"/>
          <p14:tracePt t="23320" x="3562350" y="4572000"/>
          <p14:tracePt t="23337" x="3556000" y="4603750"/>
          <p14:tracePt t="23353" x="3536950" y="4635500"/>
          <p14:tracePt t="23370" x="3530600" y="4660900"/>
          <p14:tracePt t="23387" x="3505200" y="4679950"/>
          <p14:tracePt t="23403" x="3492500" y="4692650"/>
          <p14:tracePt t="23420" x="3473450" y="4699000"/>
          <p14:tracePt t="23437" x="3460750" y="4711700"/>
          <p14:tracePt t="23453" x="3454400" y="4718050"/>
          <p14:tracePt t="23470" x="3441700" y="4724400"/>
          <p14:tracePt t="23487" x="3435350" y="4724400"/>
          <p14:tracePt t="23503" x="3429000" y="4724400"/>
          <p14:tracePt t="23581" x="3429000" y="4730750"/>
          <p14:tracePt t="23597" x="3422650" y="4743450"/>
          <p14:tracePt t="23605" x="3422650" y="4749800"/>
          <p14:tracePt t="23613" x="3422650" y="4756150"/>
          <p14:tracePt t="23627" x="3422650" y="4762500"/>
          <p14:tracePt t="23643" x="3422650" y="4775200"/>
          <p14:tracePt t="23713" x="3422650" y="4781550"/>
          <p14:tracePt t="23729" x="3422650" y="4787900"/>
          <p14:tracePt t="23743" x="3429000" y="4787900"/>
          <p14:tracePt t="23751" x="3429000" y="4794250"/>
          <p14:tracePt t="23759" x="3441700" y="4794250"/>
          <p14:tracePt t="23791" x="3448050" y="4794250"/>
          <p14:tracePt t="23829" x="3454400" y="4806950"/>
          <p14:tracePt t="23838" x="3460750" y="4806950"/>
          <p14:tracePt t="23845" x="3473450" y="4813300"/>
          <p14:tracePt t="23853" x="3486150" y="4813300"/>
          <p14:tracePt t="23869" x="3511550" y="4813300"/>
          <p14:tracePt t="23886" x="3536950" y="4819650"/>
          <p14:tracePt t="23903" x="3549650" y="4819650"/>
          <p14:tracePt t="23919" x="3556000" y="4819650"/>
          <p14:tracePt t="23937" x="3568700" y="4819650"/>
          <p14:tracePt t="23953" x="3575050" y="4819650"/>
          <p14:tracePt t="23970" x="3600450" y="4819650"/>
          <p14:tracePt t="23986" x="3613150" y="4819650"/>
          <p14:tracePt t="24003" x="3632200" y="4819650"/>
          <p14:tracePt t="24019" x="3644900" y="4819650"/>
          <p14:tracePt t="24036" x="3651250" y="4819650"/>
          <p14:tracePt t="24053" x="3676650" y="4819650"/>
          <p14:tracePt t="24069" x="3708400" y="4800600"/>
          <p14:tracePt t="24086" x="3765550" y="4800600"/>
          <p14:tracePt t="24103" x="3829050" y="4794250"/>
          <p14:tracePt t="24119" x="3892550" y="4794250"/>
          <p14:tracePt t="24136" x="3949700" y="4794250"/>
          <p14:tracePt t="24154" x="4019550" y="4819650"/>
          <p14:tracePt t="24169" x="4051300" y="4845050"/>
          <p14:tracePt t="24187" x="4083050" y="4883150"/>
          <p14:tracePt t="24202" x="4108450" y="4914900"/>
          <p14:tracePt t="24219" x="4114800" y="4940300"/>
          <p14:tracePt t="24433" x="4114800" y="4933950"/>
          <p14:tracePt t="24439" x="4108450" y="4921250"/>
          <p14:tracePt t="24447" x="4108450" y="4914900"/>
          <p14:tracePt t="24455" x="4108450" y="4895850"/>
          <p14:tracePt t="24469" x="4108450" y="4889500"/>
          <p14:tracePt t="24486" x="4121150" y="4870450"/>
          <p14:tracePt t="24502" x="4159250" y="4864100"/>
          <p14:tracePt t="24519" x="4191000" y="4864100"/>
          <p14:tracePt t="24536" x="4235450" y="4864100"/>
          <p14:tracePt t="24552" x="4267200" y="4857750"/>
          <p14:tracePt t="24569" x="4286250" y="4857750"/>
          <p14:tracePt t="24585" x="4311650" y="4857750"/>
          <p14:tracePt t="24602" x="4349750" y="4857750"/>
          <p14:tracePt t="24619" x="4413250" y="4870450"/>
          <p14:tracePt t="24636" x="4457700" y="4870450"/>
          <p14:tracePt t="24653" x="4489450" y="4870450"/>
          <p14:tracePt t="24669" x="4508500" y="4870450"/>
          <p14:tracePt t="24686" x="4533900" y="4876800"/>
          <p14:tracePt t="24702" x="4559300" y="4876800"/>
          <p14:tracePt t="24719" x="4584700" y="4876800"/>
          <p14:tracePt t="24736" x="4603750" y="4883150"/>
          <p14:tracePt t="24752" x="4622800" y="4883150"/>
          <p14:tracePt t="24769" x="4629150" y="4883150"/>
          <p14:tracePt t="24785" x="4635500" y="4883150"/>
          <p14:tracePt t="24803" x="4654550" y="4883150"/>
          <p14:tracePt t="24819" x="4667250" y="4883150"/>
          <p14:tracePt t="24835" x="4699000" y="4883150"/>
          <p14:tracePt t="24852" x="4730750" y="4883150"/>
          <p14:tracePt t="24869" x="4775200" y="4883150"/>
          <p14:tracePt t="24885" x="4813300" y="4883150"/>
          <p14:tracePt t="24902" x="4876800" y="4883150"/>
          <p14:tracePt t="24919" x="4933950" y="4883150"/>
          <p14:tracePt t="24935" x="4978400" y="4883150"/>
          <p14:tracePt t="24952" x="5035550" y="4889500"/>
          <p14:tracePt t="24969" x="5080000" y="4921250"/>
          <p14:tracePt t="24985" x="5105400" y="4984750"/>
          <p14:tracePt t="25002" x="5111750" y="5016500"/>
          <p14:tracePt t="25197" x="5111750" y="5010150"/>
          <p14:tracePt t="25205" x="5105400" y="4978400"/>
          <p14:tracePt t="25213" x="5092700" y="4959350"/>
          <p14:tracePt t="25221" x="5086350" y="4953000"/>
          <p14:tracePt t="25235" x="5086350" y="4927600"/>
          <p14:tracePt t="25252" x="5086350" y="4889500"/>
          <p14:tracePt t="25268" x="5086350" y="4870450"/>
          <p14:tracePt t="25285" x="5105400" y="4851400"/>
          <p14:tracePt t="25302" x="5137150" y="4826000"/>
          <p14:tracePt t="25318" x="5162550" y="4800600"/>
          <p14:tracePt t="25335" x="5207000" y="4775200"/>
          <p14:tracePt t="25352" x="5257800" y="4756150"/>
          <p14:tracePt t="25368" x="5321300" y="4743450"/>
          <p14:tracePt t="25385" x="5378450" y="4743450"/>
          <p14:tracePt t="25401" x="5461000" y="4743450"/>
          <p14:tracePt t="25418" x="5543550" y="4743450"/>
          <p14:tracePt t="25435" x="5638800" y="4749800"/>
          <p14:tracePt t="25452" x="5727700" y="4749800"/>
          <p14:tracePt t="25469" x="5854700" y="4756150"/>
          <p14:tracePt t="25485" x="5924550" y="4762500"/>
          <p14:tracePt t="25502" x="5962650" y="4775200"/>
          <p14:tracePt t="25518" x="6013450" y="4775200"/>
          <p14:tracePt t="25535" x="6051550" y="4781550"/>
          <p14:tracePt t="25551" x="6076950" y="4781550"/>
          <p14:tracePt t="25569" x="6096000" y="4781550"/>
          <p14:tracePt t="25585" x="6108700" y="4781550"/>
          <p14:tracePt t="25601" x="6121400" y="4781550"/>
          <p14:tracePt t="25618" x="6140450" y="4781550"/>
          <p14:tracePt t="25635" x="6146800" y="4781550"/>
          <p14:tracePt t="25651" x="6153150" y="4781550"/>
          <p14:tracePt t="25707" x="6159500" y="4781550"/>
          <p14:tracePt t="26875" x="6153150" y="4768850"/>
          <p14:tracePt t="26883" x="6140450" y="4737100"/>
          <p14:tracePt t="26891" x="6134100" y="4705350"/>
          <p14:tracePt t="26900" x="6121400" y="4679950"/>
          <p14:tracePt t="26917" x="6096000" y="4641850"/>
          <p14:tracePt t="26934" x="6076950" y="4616450"/>
          <p14:tracePt t="26950" x="6064250" y="4610100"/>
          <p14:tracePt t="26967" x="6057900" y="4610100"/>
          <p14:tracePt t="26984" x="6045200" y="4610100"/>
          <p14:tracePt t="27000" x="6038850" y="4610100"/>
          <p14:tracePt t="27017" x="6026150" y="4610100"/>
          <p14:tracePt t="27033" x="6000750" y="4610100"/>
          <p14:tracePt t="27050" x="5981700" y="4603750"/>
          <p14:tracePt t="27067" x="5962650" y="4597400"/>
          <p14:tracePt t="27131" x="5949950" y="4597400"/>
          <p14:tracePt t="27140" x="5937250" y="4597400"/>
          <p14:tracePt t="27147" x="5918200" y="4597400"/>
          <p14:tracePt t="27155" x="5905500" y="4597400"/>
          <p14:tracePt t="27167" x="5880100" y="4597400"/>
          <p14:tracePt t="27183" x="5842000" y="4616450"/>
          <p14:tracePt t="27201" x="5810250" y="4622800"/>
          <p14:tracePt t="27217" x="5791200" y="4622800"/>
          <p14:tracePt t="27455" x="5784850" y="4622800"/>
          <p14:tracePt t="27480" x="5778500" y="4622800"/>
          <p14:tracePt t="27487" x="5772150" y="4629150"/>
          <p14:tracePt t="27495" x="5759450" y="4629150"/>
          <p14:tracePt t="27503" x="5753100" y="4629150"/>
          <p14:tracePt t="27533" x="5746750" y="4629150"/>
          <p14:tracePt t="27649" x="5740400" y="4629150"/>
          <p14:tracePt t="27695" x="5740400" y="4635500"/>
          <p14:tracePt t="27820" x="5721350" y="4648200"/>
          <p14:tracePt t="27827" x="5695950" y="4654550"/>
          <p14:tracePt t="27835" x="5683250" y="4660900"/>
          <p14:tracePt t="27849" x="5676900" y="4667250"/>
          <p14:tracePt t="27866" x="5626100" y="4692650"/>
          <p14:tracePt t="27883" x="5600700" y="4692650"/>
          <p14:tracePt t="27900" x="5588000" y="4711700"/>
          <p14:tracePt t="27916" x="5581650" y="4711700"/>
          <p14:tracePt t="27989" x="5562600" y="4711700"/>
          <p14:tracePt t="27997" x="5556250" y="4718050"/>
          <p14:tracePt t="28005" x="5537200" y="4724400"/>
          <p14:tracePt t="28016" x="5530850" y="4730750"/>
          <p14:tracePt t="28033" x="5518150" y="4743450"/>
          <p14:tracePt t="28049" x="5505450" y="4749800"/>
          <p14:tracePt t="28066" x="5499100" y="4756150"/>
          <p14:tracePt t="29132" x="5473700" y="4781550"/>
          <p14:tracePt t="29149" x="5359400" y="4838700"/>
          <p14:tracePt t="29165" x="5295900" y="4857750"/>
          <p14:tracePt t="29182" x="5245100" y="4889500"/>
          <p14:tracePt t="29198" x="5213350" y="4921250"/>
          <p14:tracePt t="29216" x="5207000" y="4965700"/>
          <p14:tracePt t="29232" x="5207000" y="5003800"/>
          <p14:tracePt t="29248" x="5232400" y="5029200"/>
          <p14:tracePt t="29266" x="5295900" y="5060950"/>
          <p14:tracePt t="29282" x="5334000" y="5067300"/>
          <p14:tracePt t="29298" x="5359400" y="5067300"/>
          <p14:tracePt t="29315" x="5378450" y="5060950"/>
          <p14:tracePt t="29332" x="5384800" y="5048250"/>
          <p14:tracePt t="29348" x="5384800" y="5029200"/>
          <p14:tracePt t="29366" x="5384800" y="5022850"/>
          <p14:tracePt t="29382" x="5384800" y="5010150"/>
          <p14:tracePt t="29398" x="5391150" y="4991100"/>
          <p14:tracePt t="29416" x="5410200" y="4965700"/>
          <p14:tracePt t="29432" x="5429250" y="4946650"/>
          <p14:tracePt t="29448" x="5448300" y="4914900"/>
          <p14:tracePt t="29465" x="5448300" y="4895850"/>
          <p14:tracePt t="29481" x="5435600" y="4883150"/>
          <p14:tracePt t="29498" x="5429250" y="4864100"/>
          <p14:tracePt t="29515" x="5422900" y="4838700"/>
          <p14:tracePt t="29583" x="5422900" y="4832350"/>
          <p14:tracePt t="29753" x="5422900" y="4826000"/>
          <p14:tracePt t="30009" x="5410200" y="4826000"/>
          <p14:tracePt t="30015" x="5397500" y="4838700"/>
          <p14:tracePt t="30023" x="5391150" y="4845050"/>
          <p14:tracePt t="30031" x="5378450" y="4851400"/>
          <p14:tracePt t="30048" x="5365750" y="4857750"/>
          <p14:tracePt t="30064" x="5359400" y="4870450"/>
          <p14:tracePt t="30081" x="5346700" y="4876800"/>
          <p14:tracePt t="30098" x="5340350" y="4883150"/>
          <p14:tracePt t="30217" x="5340350" y="4889500"/>
          <p14:tracePt t="30225" x="5334000" y="4889500"/>
          <p14:tracePt t="30233" x="5334000" y="4902200"/>
          <p14:tracePt t="30248" x="5327650" y="4902200"/>
          <p14:tracePt t="30271" x="5314950" y="4902200"/>
          <p14:tracePt t="30551" x="5314950" y="4908550"/>
          <p14:tracePt t="30581" x="5314950" y="4914900"/>
          <p14:tracePt t="30603" x="5308600" y="4921250"/>
          <p14:tracePt t="30619" x="5302250" y="4933950"/>
          <p14:tracePt t="30627" x="5295900" y="4940300"/>
          <p14:tracePt t="30635" x="5295900" y="4946650"/>
          <p14:tracePt t="30647" x="5283200" y="4946650"/>
          <p14:tracePt t="30664" x="5276850" y="4953000"/>
          <p14:tracePt t="30681" x="5270500" y="4953000"/>
          <p14:tracePt t="30697" x="5270500" y="4965700"/>
          <p14:tracePt t="30714" x="5264150" y="4965700"/>
          <p14:tracePt t="30747" x="5264150" y="4972050"/>
          <p14:tracePt t="30764" x="5251450" y="4972050"/>
          <p14:tracePt t="30968" x="5251450" y="4965700"/>
          <p14:tracePt t="31030" x="5245100" y="4965700"/>
          <p14:tracePt t="31037" x="5232400" y="4972050"/>
          <p14:tracePt t="31047" x="5213350" y="4972050"/>
          <p14:tracePt t="31064" x="5200650" y="4978400"/>
          <p14:tracePt t="31080" x="5175250" y="4984750"/>
          <p14:tracePt t="31097" x="5156200" y="4997450"/>
          <p14:tracePt t="31161" x="5156200" y="5003800"/>
          <p14:tracePt t="31169" x="5162550" y="5010150"/>
          <p14:tracePt t="31175" x="5168900" y="5016500"/>
          <p14:tracePt t="31183" x="5168900" y="5029200"/>
          <p14:tracePt t="31197" x="5175250" y="5035550"/>
          <p14:tracePt t="31213" x="5175250" y="5048250"/>
          <p14:tracePt t="31230" x="5194300" y="5080000"/>
          <p14:tracePt t="31247" x="5200650" y="5092700"/>
          <p14:tracePt t="31263" x="5207000" y="5099050"/>
          <p14:tracePt t="31323" x="5219700" y="5099050"/>
          <p14:tracePt t="31339" x="5232400" y="5099050"/>
          <p14:tracePt t="31347" x="5238750" y="5099050"/>
          <p14:tracePt t="31353" x="5257800" y="5099050"/>
          <p14:tracePt t="31363" x="5270500" y="5099050"/>
          <p14:tracePt t="31380" x="5314950" y="5099050"/>
          <p14:tracePt t="31397" x="5353050" y="5086350"/>
          <p14:tracePt t="31413" x="5378450" y="5080000"/>
          <p14:tracePt t="31430" x="5384800" y="5073650"/>
          <p14:tracePt t="31525" x="5378450" y="5073650"/>
          <p14:tracePt t="31539" x="5372100" y="5073650"/>
          <p14:tracePt t="31547" x="5365750" y="5073650"/>
          <p14:tracePt t="31555" x="5359400" y="5073650"/>
          <p14:tracePt t="31564" x="5346700" y="5060950"/>
          <p14:tracePt t="31580" x="5334000" y="5060950"/>
          <p14:tracePt t="31597" x="5314950" y="5060950"/>
          <p14:tracePt t="31613" x="5308600" y="5060950"/>
          <p14:tracePt t="31630" x="5302250" y="5060950"/>
          <p14:tracePt t="31646" x="5295900" y="5060950"/>
          <p14:tracePt t="31680" x="5276850" y="5060950"/>
          <p14:tracePt t="31696" x="5264150" y="5067300"/>
          <p14:tracePt t="31714" x="5245100" y="5099050"/>
          <p14:tracePt t="31730" x="5245100" y="5130800"/>
          <p14:tracePt t="31747" x="5251450" y="5156200"/>
          <p14:tracePt t="31750" x="5257800" y="5162550"/>
          <p14:tracePt t="31763" x="5283200" y="5175250"/>
          <p14:tracePt t="31780" x="5295900" y="5187950"/>
          <p14:tracePt t="31796" x="5314950" y="5194300"/>
          <p14:tracePt t="31813" x="5327650" y="5194300"/>
          <p14:tracePt t="31830" x="5334000" y="5194300"/>
          <p14:tracePt t="31846" x="5353050" y="5194300"/>
          <p14:tracePt t="31863" x="5384800" y="5187950"/>
          <p14:tracePt t="31879" x="5429250" y="5168900"/>
          <p14:tracePt t="31896" x="5448300" y="5168900"/>
          <p14:tracePt t="31933" x="5448300" y="5175250"/>
          <p14:tracePt t="31946" x="5441950" y="5194300"/>
          <p14:tracePt t="31963" x="5435600" y="5238750"/>
          <p14:tracePt t="31980" x="5435600" y="5270500"/>
          <p14:tracePt t="31996" x="5435600" y="5295900"/>
          <p14:tracePt t="32049" x="5435600" y="5283200"/>
          <p14:tracePt t="32065" x="5441950" y="5264150"/>
          <p14:tracePt t="32073" x="5441950" y="5245100"/>
          <p14:tracePt t="32081" x="5448300" y="5232400"/>
          <p14:tracePt t="32096" x="5448300" y="5200650"/>
          <p14:tracePt t="32113" x="5448300" y="5181600"/>
          <p14:tracePt t="32129" x="5441950" y="5168900"/>
          <p14:tracePt t="32146" x="5429250" y="5156200"/>
          <p14:tracePt t="32163" x="5410200" y="5162550"/>
          <p14:tracePt t="32179" x="5397500" y="5175250"/>
          <p14:tracePt t="32196" x="5372100" y="5251450"/>
          <p14:tracePt t="32213" x="5372100" y="5283200"/>
          <p14:tracePt t="32229" x="5378450" y="5302250"/>
          <p14:tracePt t="32246" x="5397500" y="5321300"/>
          <p14:tracePt t="32263" x="5429250" y="5321300"/>
          <p14:tracePt t="32279" x="5448300" y="5321300"/>
          <p14:tracePt t="32296" x="5473700" y="5308600"/>
          <p14:tracePt t="32313" x="5480050" y="5283200"/>
          <p14:tracePt t="32329" x="5486400" y="5270500"/>
          <p14:tracePt t="32346" x="5492750" y="5251450"/>
          <p14:tracePt t="32362" x="5492750" y="5245100"/>
          <p14:tracePt t="32379" x="5492750" y="5238750"/>
          <p14:tracePt t="32413" x="5473700" y="5238750"/>
          <p14:tracePt t="32429" x="5441950" y="5251450"/>
          <p14:tracePt t="32446" x="5391150" y="5295900"/>
          <p14:tracePt t="32462" x="5314950" y="5353050"/>
          <p14:tracePt t="32480" x="5245100" y="5422900"/>
          <p14:tracePt t="32496" x="5207000" y="5480050"/>
          <p14:tracePt t="32513" x="5200650" y="5511800"/>
          <p14:tracePt t="32529" x="5200650" y="5588000"/>
          <p14:tracePt t="32546" x="5232400" y="5613400"/>
          <p14:tracePt t="32562" x="5289550" y="5638800"/>
          <p14:tracePt t="32579" x="5321300" y="5638800"/>
          <p14:tracePt t="32699" x="5321300" y="5632450"/>
          <p14:tracePt t="32707" x="5327650" y="5613400"/>
          <p14:tracePt t="32723" x="5327650" y="5594350"/>
          <p14:tracePt t="32732" x="5327650" y="5588000"/>
          <p14:tracePt t="32746" x="5327650" y="5581650"/>
          <p14:tracePt t="32762" x="5327650" y="5562600"/>
          <p14:tracePt t="32779" x="5308600" y="5537200"/>
          <p14:tracePt t="32795" x="5276850" y="5530850"/>
          <p14:tracePt t="32812" x="5245100" y="5530850"/>
          <p14:tracePt t="32829" x="5200650" y="5543550"/>
          <p14:tracePt t="32845" x="5149850" y="5575300"/>
          <p14:tracePt t="32862" x="5073650" y="5651500"/>
          <p14:tracePt t="32879" x="5022850" y="5708650"/>
          <p14:tracePt t="32895" x="4997450" y="5734050"/>
          <p14:tracePt t="32912" x="4991100" y="5746750"/>
          <p14:tracePt t="33211" x="4991100" y="5740400"/>
          <p14:tracePt t="33217" x="4997450" y="5727700"/>
          <p14:tracePt t="33228" x="4997450" y="5715000"/>
          <p14:tracePt t="33245" x="5003800" y="5695950"/>
          <p14:tracePt t="33262" x="5010150" y="5657850"/>
          <p14:tracePt t="33278" x="5029200" y="5600700"/>
          <p14:tracePt t="33295" x="5029200" y="5581650"/>
          <p14:tracePt t="33312" x="5029200" y="5562600"/>
          <p14:tracePt t="33328" x="5029200" y="5556250"/>
          <p14:tracePt t="33345" x="5016500" y="5549900"/>
          <p14:tracePt t="33362" x="4991100" y="5549900"/>
          <p14:tracePt t="33378" x="4965700" y="5537200"/>
          <p14:tracePt t="33395" x="4927600" y="5537200"/>
          <p14:tracePt t="33412" x="4902200" y="5543550"/>
          <p14:tracePt t="33428" x="4870450" y="5581650"/>
          <p14:tracePt t="33445" x="4832350" y="5632450"/>
          <p14:tracePt t="33461" x="4826000" y="5670550"/>
          <p14:tracePt t="33478" x="4826000" y="5702300"/>
          <p14:tracePt t="33495" x="4826000" y="5727700"/>
          <p14:tracePt t="33511" x="4857750" y="5740400"/>
          <p14:tracePt t="33529" x="4870450" y="5740400"/>
          <p14:tracePt t="33573" x="4870450" y="5746750"/>
          <p14:tracePt t="33581" x="4870450" y="5759450"/>
          <p14:tracePt t="33595" x="4857750" y="5765800"/>
          <p14:tracePt t="33612" x="4832350" y="5810250"/>
          <p14:tracePt t="33628" x="4775200" y="5886450"/>
          <p14:tracePt t="33645" x="4730750" y="5949950"/>
          <p14:tracePt t="33661" x="4679950" y="5994400"/>
          <p14:tracePt t="33678" x="4629150" y="6051550"/>
          <p14:tracePt t="33695" x="4578350" y="6089650"/>
          <p14:tracePt t="33711" x="4508500" y="6140450"/>
          <p14:tracePt t="33728" x="4457700" y="6178550"/>
          <p14:tracePt t="33745" x="4375150" y="6223000"/>
          <p14:tracePt t="33761" x="4286250" y="6254750"/>
          <p14:tracePt t="33778" x="4140200" y="6273800"/>
          <p14:tracePt t="33795" x="4013200" y="6273800"/>
          <p14:tracePt t="33811" x="3879850" y="6273800"/>
          <p14:tracePt t="33828" x="3740150" y="6280150"/>
          <p14:tracePt t="33844" x="3657600" y="6311900"/>
          <p14:tracePt t="33861" x="3613150" y="6350000"/>
          <p14:tracePt t="33878" x="3549650" y="6394450"/>
          <p14:tracePt t="33895" x="3492500" y="6432550"/>
          <p14:tracePt t="33911" x="3460750" y="6464300"/>
          <p14:tracePt t="33928" x="3429000" y="6521450"/>
          <p14:tracePt t="33944" x="3422650" y="6565900"/>
          <p14:tracePt t="33961" x="3422650" y="6597650"/>
          <p14:tracePt t="33978" x="3429000" y="6604000"/>
          <p14:tracePt t="33994" x="3441700" y="6604000"/>
          <p14:tracePt t="34011" x="3441700" y="6597650"/>
          <p14:tracePt t="34083" x="3448050" y="6597650"/>
          <p14:tracePt t="34091" x="3492500" y="6578600"/>
          <p14:tracePt t="34099" x="3568700" y="6546850"/>
          <p14:tracePt t="34131" x="3575050" y="6540500"/>
          <p14:tracePt t="34140" x="3581400" y="6521450"/>
          <p14:tracePt t="34145" x="3581400" y="6502400"/>
          <p14:tracePt t="34161" x="3581400" y="6451600"/>
          <p14:tracePt t="34178" x="3568700" y="6407150"/>
          <p14:tracePt t="34194" x="3530600" y="6356350"/>
          <p14:tracePt t="34211" x="3492500" y="6299200"/>
          <p14:tracePt t="34228" x="3454400" y="6235700"/>
          <p14:tracePt t="34245" x="3441700" y="6184900"/>
          <p14:tracePt t="34247" x="3435350" y="6159500"/>
          <p14:tracePt t="34261" x="3435350" y="6121400"/>
          <p14:tracePt t="34278" x="3435350" y="6070600"/>
          <p14:tracePt t="34294" x="3435350" y="6026150"/>
          <p14:tracePt t="34311" x="3435350" y="6007100"/>
          <p14:tracePt t="34328" x="3429000" y="5994400"/>
          <p14:tracePt t="34344" x="3422650" y="5981700"/>
          <p14:tracePt t="34361" x="3409950" y="5975350"/>
          <p14:tracePt t="34911" x="3416300" y="5969000"/>
          <p14:tracePt t="34919" x="3422650" y="5969000"/>
          <p14:tracePt t="34927" x="3429000" y="5962650"/>
          <p14:tracePt t="34944" x="3454400" y="5949950"/>
          <p14:tracePt t="34960" x="3473450" y="5943600"/>
          <p14:tracePt t="34977" x="3492500" y="5937250"/>
          <p14:tracePt t="34994" x="3505200" y="5930900"/>
          <p14:tracePt t="35010" x="3517900" y="5918200"/>
          <p14:tracePt t="35151" x="3524250" y="5918200"/>
          <p14:tracePt t="35159" x="3524250" y="5911850"/>
          <p14:tracePt t="35167" x="3536950" y="5911850"/>
          <p14:tracePt t="35177" x="3549650" y="5905500"/>
          <p14:tracePt t="35193" x="3581400" y="5905500"/>
          <p14:tracePt t="35210" x="3619500" y="5899150"/>
          <p14:tracePt t="35227" x="3651250" y="5886450"/>
          <p14:tracePt t="35243" x="3676650" y="5880100"/>
          <p14:tracePt t="35245" x="3695700" y="5880100"/>
          <p14:tracePt t="35260" x="3708400" y="5880100"/>
          <p14:tracePt t="35277" x="3727450" y="5880100"/>
          <p14:tracePt t="35294" x="3759200" y="5873750"/>
          <p14:tracePt t="35310" x="3790950" y="5873750"/>
          <p14:tracePt t="35327" x="3835400" y="5873750"/>
          <p14:tracePt t="35344" x="3892550" y="5873750"/>
          <p14:tracePt t="35361" x="3917950" y="5873750"/>
          <p14:tracePt t="35377" x="3924300" y="5873750"/>
          <p14:tracePt t="35394" x="3930650" y="5873750"/>
          <p14:tracePt t="35685" x="3930650" y="5867400"/>
          <p14:tracePt t="35801" x="3937000" y="5867400"/>
          <p14:tracePt t="35825" x="3949700" y="5867400"/>
          <p14:tracePt t="36181" x="3956050" y="5867400"/>
          <p14:tracePt t="36249" x="3962400" y="5867400"/>
          <p14:tracePt t="36257" x="3981450" y="5854700"/>
          <p14:tracePt t="36265" x="4000500" y="5848350"/>
          <p14:tracePt t="36276" x="4019550" y="5848350"/>
          <p14:tracePt t="36293" x="4064000" y="5842000"/>
          <p14:tracePt t="36309" x="4114800" y="5842000"/>
          <p14:tracePt t="36326" x="4184650" y="5822950"/>
          <p14:tracePt t="36343" x="4235450" y="5816600"/>
          <p14:tracePt t="36359" x="4305300" y="5803900"/>
          <p14:tracePt t="36376" x="4375150" y="5784850"/>
          <p14:tracePt t="36393" x="4438650" y="5784850"/>
          <p14:tracePt t="36409" x="4495800" y="5778500"/>
          <p14:tracePt t="36426" x="4540250" y="5778500"/>
          <p14:tracePt t="36443" x="4622800" y="5778500"/>
          <p14:tracePt t="36459" x="4679950" y="5778500"/>
          <p14:tracePt t="36476" x="4724400" y="5778500"/>
          <p14:tracePt t="36493" x="4787900" y="5778500"/>
          <p14:tracePt t="36509" x="4826000" y="5778500"/>
          <p14:tracePt t="36526" x="4883150" y="5778500"/>
          <p14:tracePt t="36542" x="4953000" y="5778500"/>
          <p14:tracePt t="36559" x="5003800" y="5778500"/>
          <p14:tracePt t="36576" x="5041900" y="5778500"/>
          <p14:tracePt t="36592" x="5105400" y="5778500"/>
          <p14:tracePt t="36609" x="5200650" y="5778500"/>
          <p14:tracePt t="36626" x="5257800" y="5778500"/>
          <p14:tracePt t="36642" x="5321300" y="5778500"/>
          <p14:tracePt t="36659" x="5410200" y="5772150"/>
          <p14:tracePt t="36676" x="5505450" y="5772150"/>
          <p14:tracePt t="36693" x="5588000" y="5797550"/>
          <p14:tracePt t="36709" x="5632450" y="5835650"/>
          <p14:tracePt t="36923" x="5632450" y="5816600"/>
          <p14:tracePt t="36931" x="5632450" y="5803900"/>
          <p14:tracePt t="36942" x="5632450" y="5784850"/>
          <p14:tracePt t="36959" x="5638800" y="5772150"/>
          <p14:tracePt t="36975" x="5651500" y="5746750"/>
          <p14:tracePt t="36992" x="5664200" y="5721350"/>
          <p14:tracePt t="37009" x="5683250" y="5715000"/>
          <p14:tracePt t="37025" x="5708650" y="5715000"/>
          <p14:tracePt t="37042" x="5740400" y="5695950"/>
          <p14:tracePt t="37059" x="5759450" y="5689600"/>
          <p14:tracePt t="37075" x="5772150" y="5689600"/>
          <p14:tracePt t="37092" x="5772150" y="5683250"/>
          <p14:tracePt t="37187" x="5759450" y="5683250"/>
          <p14:tracePt t="37201" x="5753100" y="5683250"/>
          <p14:tracePt t="37271" x="5759450" y="5683250"/>
          <p14:tracePt t="37325" x="5759450" y="5702300"/>
          <p14:tracePt t="37333" x="5746750" y="5740400"/>
          <p14:tracePt t="37342" x="5740400" y="5759450"/>
          <p14:tracePt t="37359" x="5708650" y="5829300"/>
          <p14:tracePt t="37375" x="5664200" y="5924550"/>
          <p14:tracePt t="37392" x="5632450" y="5988050"/>
          <p14:tracePt t="37409" x="5613400" y="6032500"/>
          <p14:tracePt t="37425" x="5600700" y="6051550"/>
          <p14:tracePt t="37495" x="5600700" y="6057900"/>
          <p14:tracePt t="37503" x="5607050" y="6057900"/>
          <p14:tracePt t="37511" x="5613400" y="6057900"/>
          <p14:tracePt t="37525" x="5632450" y="6057900"/>
          <p14:tracePt t="37541" x="5638800" y="6057900"/>
          <p14:tracePt t="37558" x="5651500" y="6057900"/>
          <p14:tracePt t="37575" x="5670550" y="6045200"/>
          <p14:tracePt t="37592" x="5683250" y="6032500"/>
          <p14:tracePt t="37608" x="5708650" y="6007100"/>
          <p14:tracePt t="37625" x="5740400" y="5994400"/>
          <p14:tracePt t="37641" x="5791200" y="5969000"/>
          <p14:tracePt t="37658" x="5822950" y="5949950"/>
          <p14:tracePt t="37675" x="5835650" y="5943600"/>
          <p14:tracePt t="37692" x="5842000" y="5937250"/>
          <p14:tracePt t="37708" x="5854700" y="5930900"/>
          <p14:tracePt t="37725" x="5861050" y="5930900"/>
          <p14:tracePt t="37758" x="5886450" y="5918200"/>
          <p14:tracePt t="37775" x="5892800" y="5918200"/>
          <p14:tracePt t="37791" x="5905500" y="5911850"/>
          <p14:tracePt t="37808" x="5918200" y="5911850"/>
          <p14:tracePt t="37841" x="5918200" y="5905500"/>
          <p14:tracePt t="37897" x="5924550" y="5905500"/>
          <p14:tracePt t="37921" x="5930900" y="5905500"/>
          <p14:tracePt t="37929" x="5937250" y="5905500"/>
          <p14:tracePt t="37959" x="5949950" y="5905500"/>
          <p14:tracePt t="37983" x="5956300" y="5899150"/>
          <p14:tracePt t="37989" x="5962650" y="5886450"/>
          <p14:tracePt t="37999" x="5969000" y="5880100"/>
          <p14:tracePt t="38008" x="5988050" y="5873750"/>
          <p14:tracePt t="38024" x="6000750" y="5848350"/>
          <p14:tracePt t="38041" x="6013450" y="5835650"/>
          <p14:tracePt t="38058" x="6026150" y="5778500"/>
          <p14:tracePt t="38074" x="6032500" y="5746750"/>
          <p14:tracePt t="38091" x="6032500" y="5721350"/>
          <p14:tracePt t="38108" x="6032500" y="5715000"/>
          <p14:tracePt t="38124" x="6026150" y="5708650"/>
          <p14:tracePt t="38141" x="6013450" y="5708650"/>
          <p14:tracePt t="38158" x="6000750" y="5708650"/>
          <p14:tracePt t="38216" x="6000750" y="5715000"/>
          <p14:tracePt t="38230" x="6000750" y="5727700"/>
          <p14:tracePt t="38237" x="6000750" y="5734050"/>
          <p14:tracePt t="38245" x="6000750" y="5746750"/>
          <p14:tracePt t="38258" x="6000750" y="5759450"/>
          <p14:tracePt t="38274" x="6000750" y="5797550"/>
          <p14:tracePt t="38291" x="6000750" y="5899150"/>
          <p14:tracePt t="38307" x="6000750" y="5969000"/>
          <p14:tracePt t="38324" x="5981700" y="6051550"/>
          <p14:tracePt t="38341" x="5930900" y="6146800"/>
          <p14:tracePt t="38358" x="5854700" y="6216650"/>
          <p14:tracePt t="38374" x="5784850" y="6267450"/>
          <p14:tracePt t="38391" x="5721350" y="6286500"/>
          <p14:tracePt t="38407" x="5695950" y="6299200"/>
          <p14:tracePt t="38455" x="5702300" y="6299200"/>
          <p14:tracePt t="38461" x="5708650" y="6299200"/>
          <p14:tracePt t="38474" x="5708650" y="6292850"/>
          <p14:tracePt t="38491" x="5727700" y="6286500"/>
          <p14:tracePt t="38507" x="5734050" y="6280150"/>
          <p14:tracePt t="38524" x="5746750" y="6261100"/>
          <p14:tracePt t="38541" x="5759450" y="6248400"/>
          <p14:tracePt t="38557" x="5765800" y="6229350"/>
          <p14:tracePt t="38574" x="5778500" y="6223000"/>
          <p14:tracePt t="38591" x="5791200" y="6203950"/>
          <p14:tracePt t="38608" x="5797550" y="6197600"/>
          <p14:tracePt t="38624" x="5797550" y="6191250"/>
          <p14:tracePt t="38641" x="5803900" y="6184900"/>
          <p14:tracePt t="38657" x="5803900" y="6172200"/>
          <p14:tracePt t="38674" x="5803900" y="6165850"/>
          <p14:tracePt t="38771" x="5791200" y="6165850"/>
          <p14:tracePt t="38780" x="5778500" y="6165850"/>
          <p14:tracePt t="38787" x="5753100" y="6159500"/>
          <p14:tracePt t="38795" x="5721350" y="6159500"/>
          <p14:tracePt t="38807" x="5657850" y="6159500"/>
          <p14:tracePt t="38824" x="5486400" y="6159500"/>
          <p14:tracePt t="38841" x="4991100" y="6140450"/>
          <p14:tracePt t="38857" x="4629150" y="6102350"/>
          <p14:tracePt t="38874" x="4279900" y="6064250"/>
          <p14:tracePt t="38890" x="3968750" y="6000750"/>
          <p14:tracePt t="38907" x="3613150" y="5918200"/>
          <p14:tracePt t="38924" x="3359150" y="5848350"/>
          <p14:tracePt t="38940" x="3117850" y="5803900"/>
          <p14:tracePt t="38957" x="3092450" y="5803900"/>
          <p14:tracePt t="38974" x="3092450" y="5829300"/>
          <p14:tracePt t="38991" x="3092450" y="5886450"/>
          <p14:tracePt t="39007" x="3086100" y="5930900"/>
          <p14:tracePt t="39024" x="3079750" y="5969000"/>
          <p14:tracePt t="39040" x="3079750" y="5988050"/>
          <p14:tracePt t="39160" x="3092450" y="5988050"/>
          <p14:tracePt t="39165" x="3124200" y="5975350"/>
          <p14:tracePt t="39174" x="3143250" y="5962650"/>
          <p14:tracePt t="39190" x="3155950" y="5911850"/>
          <p14:tracePt t="39207" x="3124200" y="5880100"/>
          <p14:tracePt t="39224" x="3092450" y="5854700"/>
          <p14:tracePt t="39240" x="3060700" y="5835650"/>
          <p14:tracePt t="39257" x="3041650" y="5816600"/>
          <p14:tracePt t="39273" x="3016250" y="5810250"/>
          <p14:tracePt t="39290" x="2965450" y="5835650"/>
          <p14:tracePt t="39307" x="2921000" y="5867400"/>
          <p14:tracePt t="39324" x="2882900" y="5905500"/>
          <p14:tracePt t="39340" x="2851150" y="5924550"/>
          <p14:tracePt t="39357" x="2832100" y="5937250"/>
          <p14:tracePt t="39373" x="2825750" y="5937250"/>
          <p14:tracePt t="39421" x="2819400" y="5937250"/>
          <p14:tracePt t="39451" x="2806700" y="5937250"/>
          <p14:tracePt t="39467" x="2800350" y="5949950"/>
          <p14:tracePt t="39475" x="2794000" y="5949950"/>
          <p14:tracePt t="39491" x="2787650" y="5949950"/>
          <p14:tracePt t="39499" x="2787650" y="5956300"/>
          <p14:tracePt t="39513" x="2774950" y="5956300"/>
          <p14:tracePt t="39545" x="2768600" y="5956300"/>
          <p14:tracePt t="39567" x="2762250" y="5956300"/>
          <p14:tracePt t="39638" x="2762250" y="5962650"/>
          <p14:tracePt t="39645" x="2755900" y="5962650"/>
          <p14:tracePt t="39656" x="2743200" y="5969000"/>
          <p14:tracePt t="39673" x="2724150" y="5988050"/>
          <p14:tracePt t="39690" x="2692400" y="5994400"/>
          <p14:tracePt t="39707" x="2673350" y="6000750"/>
          <p14:tracePt t="39839" x="2679700" y="6000750"/>
          <p14:tracePt t="39847" x="2692400" y="6000750"/>
          <p14:tracePt t="39856" x="2717800" y="6000750"/>
          <p14:tracePt t="39873" x="2762250" y="6000750"/>
          <p14:tracePt t="39890" x="2806700" y="6000750"/>
          <p14:tracePt t="39906" x="2876550" y="6000750"/>
          <p14:tracePt t="39923" x="2933700" y="6000750"/>
          <p14:tracePt t="39939" x="2940050" y="6000750"/>
          <p14:tracePt t="39993" x="2946400" y="6000750"/>
          <p14:tracePt t="40009" x="2965450" y="6000750"/>
          <p14:tracePt t="40017" x="2978150" y="6000750"/>
          <p14:tracePt t="40025" x="2997200" y="6000750"/>
          <p14:tracePt t="40039" x="3028950" y="5994400"/>
          <p14:tracePt t="40056" x="3060700" y="5975350"/>
          <p14:tracePt t="40073" x="3079750" y="5969000"/>
          <p14:tracePt t="40090" x="3098800" y="5962650"/>
          <p14:tracePt t="40106" x="3124200" y="5949950"/>
          <p14:tracePt t="40123" x="3130550" y="5949950"/>
          <p14:tracePt t="40139" x="3143250" y="5949950"/>
          <p14:tracePt t="40156" x="3155950" y="5949950"/>
          <p14:tracePt t="40173" x="3162300" y="5949950"/>
          <p14:tracePt t="40189" x="3168650" y="5949950"/>
          <p14:tracePt t="40206" x="3187700" y="5949950"/>
          <p14:tracePt t="40223" x="3200400" y="5949950"/>
          <p14:tracePt t="40240" x="3225800" y="5949950"/>
          <p14:tracePt t="40241" x="3251200" y="5949950"/>
          <p14:tracePt t="40257" x="3295650" y="5949950"/>
          <p14:tracePt t="40273" x="3359150" y="5949950"/>
          <p14:tracePt t="40289" x="3422650" y="5943600"/>
          <p14:tracePt t="40306" x="3486150" y="5937250"/>
          <p14:tracePt t="40323" x="3524250" y="5937250"/>
          <p14:tracePt t="40340" x="3568700" y="5930900"/>
          <p14:tracePt t="40356" x="3600450" y="5918200"/>
          <p14:tracePt t="40372" x="3606800" y="5918200"/>
          <p14:tracePt t="40389" x="3613150" y="5918200"/>
          <p14:tracePt t="40423" x="3619500" y="5918200"/>
          <p14:tracePt t="40441" x="3638550" y="5918200"/>
          <p14:tracePt t="40456" x="3644900" y="5918200"/>
          <p14:tracePt t="40472" x="3651250" y="5918200"/>
          <p14:tracePt t="40489" x="3663950" y="5918200"/>
          <p14:tracePt t="40506" x="3670300" y="5918200"/>
          <p14:tracePt t="40523" x="3676650" y="5918200"/>
          <p14:tracePt t="40539" x="3702050" y="5918200"/>
          <p14:tracePt t="40556" x="3733800" y="5918200"/>
          <p14:tracePt t="40572" x="3765550" y="5918200"/>
          <p14:tracePt t="40589" x="3822700" y="5918200"/>
          <p14:tracePt t="40606" x="3841750" y="5924550"/>
          <p14:tracePt t="40622" x="3860800" y="5924550"/>
          <p14:tracePt t="40639" x="3873500" y="5924550"/>
          <p14:tracePt t="41177" x="3886200" y="5924550"/>
          <p14:tracePt t="41199" x="3892550" y="5924550"/>
          <p14:tracePt t="41377" x="3898900" y="5924550"/>
          <p14:tracePt t="41401" x="3905250" y="5924550"/>
          <p14:tracePt t="41425" x="3917950" y="5924550"/>
          <p14:tracePt t="41439" x="3924300" y="5924550"/>
          <p14:tracePt t="41447" x="3924300" y="5930900"/>
          <p14:tracePt t="41471" x="3930650" y="5930900"/>
          <p14:tracePt t="41496" x="3937000" y="5930900"/>
          <p14:tracePt t="41579" x="3956050" y="5937250"/>
          <p14:tracePt t="41587" x="3962400" y="5949950"/>
          <p14:tracePt t="41595" x="3981450" y="5949950"/>
          <p14:tracePt t="41605" x="3987800" y="5956300"/>
          <p14:tracePt t="41622" x="3994150" y="5956300"/>
          <p14:tracePt t="41638" x="4000500" y="5956300"/>
          <p14:tracePt t="41655" x="4013200" y="5962650"/>
          <p14:tracePt t="41672" x="4032250" y="5962650"/>
          <p14:tracePt t="41688" x="4051300" y="5969000"/>
          <p14:tracePt t="41705" x="4057650" y="5969000"/>
          <p14:tracePt t="41721" x="4076700" y="5981700"/>
          <p14:tracePt t="41755" x="4083050" y="5988050"/>
          <p14:tracePt t="41772" x="4089400" y="5994400"/>
          <p14:tracePt t="41788" x="4108450" y="5994400"/>
          <p14:tracePt t="41805" x="4114800" y="5994400"/>
          <p14:tracePt t="41859" x="4121150" y="5994400"/>
          <p14:tracePt t="41873" x="4140200" y="5994400"/>
          <p14:tracePt t="41881" x="4152900" y="5994400"/>
          <p14:tracePt t="41889" x="4171950" y="5994400"/>
          <p14:tracePt t="41905" x="4184650" y="5994400"/>
          <p14:tracePt t="41921" x="4191000" y="5994400"/>
          <p14:tracePt t="41938" x="4210050" y="5994400"/>
          <p14:tracePt t="41954" x="4235450" y="5994400"/>
          <p14:tracePt t="41971" x="4254500" y="5994400"/>
          <p14:tracePt t="41988" x="4279900" y="5994400"/>
          <p14:tracePt t="42004" x="4343400" y="5994400"/>
          <p14:tracePt t="42021" x="4413250" y="6013450"/>
          <p14:tracePt t="42038" x="4502150" y="6045200"/>
          <p14:tracePt t="42055" x="4565650" y="6089650"/>
          <p14:tracePt t="42071" x="4603750" y="6140450"/>
          <p14:tracePt t="42088" x="4616450" y="6172200"/>
          <p14:tracePt t="42283" x="4616450" y="6165850"/>
          <p14:tracePt t="42291" x="4616450" y="6153150"/>
          <p14:tracePt t="42300" x="4616450" y="6134100"/>
          <p14:tracePt t="42307" x="4616450" y="6127750"/>
          <p14:tracePt t="42321" x="4622800" y="6108700"/>
          <p14:tracePt t="42338" x="4629150" y="6102350"/>
          <p14:tracePt t="42354" x="4629150" y="6108700"/>
          <p14:tracePt t="42371" x="4648200" y="6102350"/>
          <p14:tracePt t="42387" x="4679950" y="6089650"/>
          <p14:tracePt t="42404" x="4718050" y="6076950"/>
          <p14:tracePt t="42421" x="4762500" y="6070600"/>
          <p14:tracePt t="42438" x="4826000" y="6064250"/>
          <p14:tracePt t="42454" x="4870450" y="6064250"/>
          <p14:tracePt t="42471" x="4902200" y="6064250"/>
          <p14:tracePt t="42488" x="4908550" y="6057900"/>
          <p14:tracePt t="42521" x="4914900" y="6045200"/>
          <p14:tracePt t="42537" x="4921250" y="6045200"/>
          <p14:tracePt t="42554" x="4940300" y="6045200"/>
          <p14:tracePt t="42571" x="4965700" y="6045200"/>
          <p14:tracePt t="42587" x="4984750" y="6045200"/>
          <p14:tracePt t="42604" x="5003800" y="6045200"/>
          <p14:tracePt t="42621" x="5016500" y="6045200"/>
          <p14:tracePt t="42638" x="5035550" y="6045200"/>
          <p14:tracePt t="42654" x="5041900" y="6045200"/>
          <p14:tracePt t="42671" x="5060950" y="6045200"/>
          <p14:tracePt t="42687" x="5073650" y="6045200"/>
          <p14:tracePt t="42704" x="5092700" y="6045200"/>
          <p14:tracePt t="42721" x="5105400" y="6045200"/>
          <p14:tracePt t="42754" x="5111750" y="6045200"/>
          <p14:tracePt t="42770" x="5124450" y="6045200"/>
          <p14:tracePt t="42801" x="5130800" y="6045200"/>
          <p14:tracePt t="42809" x="5137150" y="6045200"/>
          <p14:tracePt t="42820" x="5143500" y="6051550"/>
          <p14:tracePt t="42837" x="5168900" y="6051550"/>
          <p14:tracePt t="42854" x="5187950" y="6051550"/>
          <p14:tracePt t="42871" x="5194300" y="6051550"/>
          <p14:tracePt t="42887" x="5200650" y="6051550"/>
          <p14:tracePt t="42933" x="5200650" y="6057900"/>
          <p14:tracePt t="42947" x="5207000" y="6057900"/>
          <p14:tracePt t="42955" x="5219700" y="6057900"/>
          <p14:tracePt t="42963" x="5226050" y="6057900"/>
          <p14:tracePt t="42971" x="5232400" y="6057900"/>
          <p14:tracePt t="42987" x="5251450" y="6057900"/>
          <p14:tracePt t="43004" x="5257800" y="6057900"/>
          <p14:tracePt t="43020" x="5264150" y="6057900"/>
          <p14:tracePt t="43054" x="5264150" y="6064250"/>
          <p14:tracePt t="43070" x="5283200" y="6064250"/>
          <p14:tracePt t="43087" x="5314950" y="6076950"/>
          <p14:tracePt t="43104" x="5346700" y="6083300"/>
          <p14:tracePt t="43120" x="5365750" y="6089650"/>
          <p14:tracePt t="43137" x="5384800" y="6096000"/>
          <p14:tracePt t="43154" x="5391150" y="6096000"/>
          <p14:tracePt t="43170" x="5397500" y="6096000"/>
          <p14:tracePt t="43203" x="5416550" y="6096000"/>
          <p14:tracePt t="43220" x="5441950" y="6096000"/>
          <p14:tracePt t="43237" x="5461000" y="6108700"/>
          <p14:tracePt t="43253" x="5486400" y="6115050"/>
          <p14:tracePt t="43270" x="5505450" y="6115050"/>
          <p14:tracePt t="43287" x="5511800" y="6115050"/>
          <p14:tracePt t="43303" x="5518150" y="6115050"/>
          <p14:tracePt t="43320" x="5524500" y="6115050"/>
          <p14:tracePt t="43353" x="5537200" y="6115050"/>
          <p14:tracePt t="43370" x="5543550" y="6115050"/>
          <p14:tracePt t="43387" x="5549900" y="6115050"/>
          <p14:tracePt t="43405" x="5556250" y="6115050"/>
          <p14:tracePt t="43427" x="5568950" y="6115050"/>
          <p14:tracePt t="43451" x="5575300" y="6115050"/>
          <p14:tracePt t="43467" x="5581650" y="6115050"/>
          <p14:tracePt t="43490" x="5588000" y="6115050"/>
          <p14:tracePt t="43513" x="5600700" y="6115050"/>
          <p14:tracePt t="43521" x="5607050" y="6115050"/>
          <p14:tracePt t="43535" x="5613400" y="6115050"/>
          <p14:tracePt t="43544" x="5619750" y="6115050"/>
          <p14:tracePt t="43553" x="5632450" y="6115050"/>
          <p14:tracePt t="43570" x="5638800" y="6115050"/>
          <p14:tracePt t="43586" x="5645150" y="6115050"/>
          <p14:tracePt t="43603" x="5651500" y="6115050"/>
          <p14:tracePt t="43620" x="5664200" y="6115050"/>
          <p14:tracePt t="43637" x="5670550" y="6108700"/>
          <p14:tracePt t="43654" x="5676900" y="6108700"/>
          <p14:tracePt t="43670" x="5683250" y="6108700"/>
          <p14:tracePt t="43687" x="5695950" y="6108700"/>
          <p14:tracePt t="43703" x="5708650" y="6102350"/>
          <p14:tracePt t="43720" x="5715000" y="6102350"/>
          <p14:tracePt t="43737" x="5727700" y="6102350"/>
          <p14:tracePt t="43775" x="5734050" y="6102350"/>
          <p14:tracePt t="43799" x="5734050" y="6096000"/>
          <p14:tracePt t="43815" x="5740400" y="6096000"/>
          <p14:tracePt t="43837" x="5740400" y="6089650"/>
          <p14:tracePt t="43845" x="5746750" y="6089650"/>
          <p14:tracePt t="43877" x="5746750" y="6076950"/>
          <p14:tracePt t="46289" x="5746750" y="6070600"/>
          <p14:tracePt t="46297" x="5759450" y="6057900"/>
          <p14:tracePt t="46305" x="5765800" y="6032500"/>
          <p14:tracePt t="46318" x="5765800" y="6013450"/>
          <p14:tracePt t="46334" x="5778500" y="5994400"/>
          <p14:tracePt t="46351" x="5791200" y="5969000"/>
          <p14:tracePt t="46368" x="5791200" y="5962650"/>
          <p14:tracePt t="46445" x="5784850" y="5962650"/>
          <p14:tracePt t="46623" x="5784850" y="5969000"/>
          <p14:tracePt t="46732" x="5791200" y="5969000"/>
          <p14:tracePt t="46739" x="5791200" y="5962650"/>
          <p14:tracePt t="46750" x="5797550" y="5949950"/>
          <p14:tracePt t="46767" x="5810250" y="5937250"/>
          <p14:tracePt t="46784" x="5829300" y="5918200"/>
          <p14:tracePt t="46801" x="5854700" y="5905500"/>
          <p14:tracePt t="46817" x="5861050" y="5886450"/>
          <p14:tracePt t="46834" x="5867400" y="5880100"/>
          <p14:tracePt t="46867" x="5873750" y="5880100"/>
          <p14:tracePt t="46979" x="5873750" y="587375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6653" y="1472771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84211" y="1412621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4211" y="2277357"/>
            <a:ext cx="292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84211" y="3145695"/>
            <a:ext cx="296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84211" y="4017807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6653" y="2340142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76653" y="3209464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76653" y="4077957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7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7"/>
    </mc:Choice>
    <mc:Fallback xmlns="">
      <p:transition spd="slow" advTm="850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850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Reduced Channel Feedback Scheme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522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User-specific CSI feedback: Feedback for the codeword indexes</a:t>
            </a: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 the non-zero column vector     , the selected codeword with the index    can be determined according to the objective function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Then, the index       will be fed back to the BS with B bits channel feedback overhead.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Similarly, the codeword indexes for other non-zero columns can be fed back to the BS  in the same procedure like the operation for the </a:t>
            </a:r>
            <a:r>
              <a:rPr lang="en-US" altLang="zh-CN" sz="2000" i="1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-th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non-zero column.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323BFDD-7BB0-4220-A97F-F78BBBA953E1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33754D34-C11D-4CE4-8A8D-2F7A95E1F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022641"/>
              </p:ext>
            </p:extLst>
          </p:nvPr>
        </p:nvGraphicFramePr>
        <p:xfrm>
          <a:off x="3244940" y="2278147"/>
          <a:ext cx="299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406080" progId="Equation.DSMT4">
                  <p:embed/>
                </p:oleObj>
              </mc:Choice>
              <mc:Fallback>
                <p:oleObj name="Equation" r:id="rId3" imgW="2057400" imgH="406080" progId="Equation.DSMT4">
                  <p:embed/>
                  <p:pic>
                    <p:nvPicPr>
                      <p:cNvPr id="92" name="对象 91">
                        <a:extLst>
                          <a:ext uri="{FF2B5EF4-FFF2-40B4-BE49-F238E27FC236}">
                            <a16:creationId xmlns:a16="http://schemas.microsoft.com/office/drawing/2014/main" id="{EA358372-3A5E-4EA9-8E6D-66DEAEC791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4940" y="2278147"/>
                        <a:ext cx="29972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9E277AD4-BC00-4E7E-BEF6-CDE92814E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0458"/>
              </p:ext>
            </p:extLst>
          </p:nvPr>
        </p:nvGraphicFramePr>
        <p:xfrm>
          <a:off x="4212555" y="1447743"/>
          <a:ext cx="316629" cy="33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253800" progId="Equation.DSMT4">
                  <p:embed/>
                </p:oleObj>
              </mc:Choice>
              <mc:Fallback>
                <p:oleObj name="Equation" r:id="rId5" imgW="241200" imgH="253800" progId="Equation.DSMT4">
                  <p:embed/>
                  <p:pic>
                    <p:nvPicPr>
                      <p:cNvPr id="33" name="对象 32">
                        <a:extLst>
                          <a:ext uri="{FF2B5EF4-FFF2-40B4-BE49-F238E27FC236}">
                            <a16:creationId xmlns:a16="http://schemas.microsoft.com/office/drawing/2014/main" id="{7EB0FA97-994F-4D8F-A385-002B79CD1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2555" y="1447743"/>
                        <a:ext cx="316629" cy="33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9165648B-C12D-46E2-89C5-B717EC2B1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808151"/>
              </p:ext>
            </p:extLst>
          </p:nvPr>
        </p:nvGraphicFramePr>
        <p:xfrm>
          <a:off x="8479850" y="1511106"/>
          <a:ext cx="3492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241200" progId="Equation.DSMT4">
                  <p:embed/>
                </p:oleObj>
              </mc:Choice>
              <mc:Fallback>
                <p:oleObj name="Equation" r:id="rId7" imgW="266400" imgH="24120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9E277AD4-BC00-4E7E-BEF6-CDE92814E9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79850" y="1511106"/>
                        <a:ext cx="349250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11AFEE18-8B10-455E-BCC4-B8AF03C54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7220"/>
              </p:ext>
            </p:extLst>
          </p:nvPr>
        </p:nvGraphicFramePr>
        <p:xfrm>
          <a:off x="2607370" y="3014786"/>
          <a:ext cx="3492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241200" progId="Equation.DSMT4">
                  <p:embed/>
                </p:oleObj>
              </mc:Choice>
              <mc:Fallback>
                <p:oleObj name="Equation" r:id="rId7" imgW="266400" imgH="24120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9165648B-C12D-46E2-89C5-B717EC2B17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07370" y="3014786"/>
                        <a:ext cx="349250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9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60"/>
    </mc:Choice>
    <mc:Fallback xmlns="">
      <p:transition spd="slow" advTm="54060"/>
    </mc:Fallback>
  </mc:AlternateContent>
  <p:extLst>
    <p:ext uri="{3A86A75C-4F4B-4683-9AE1-C65F6400EC91}">
      <p14:laserTraceLst xmlns:p14="http://schemas.microsoft.com/office/powerpoint/2010/main">
        <p14:tracePtLst>
          <p14:tracePt t="7810" x="4616450" y="2120900"/>
          <p14:tracePt t="7843" x="4083050" y="2070100"/>
          <p14:tracePt t="7876" x="3702050" y="2038350"/>
          <p14:tracePt t="7895" x="3619500" y="2025650"/>
          <p14:tracePt t="7927" x="3460750" y="2012950"/>
          <p14:tracePt t="7965" x="3282950" y="2006600"/>
          <p14:tracePt t="7997" x="3111500" y="1993900"/>
          <p14:tracePt t="8029" x="2870200" y="1962150"/>
          <p14:tracePt t="8060" x="2673350" y="1949450"/>
          <p14:tracePt t="8093" x="2559050" y="1943100"/>
          <p14:tracePt t="8126" x="2527300" y="1930400"/>
          <p14:tracePt t="8779" x="2540000" y="1930400"/>
          <p14:tracePt t="8809" x="2597150" y="1930400"/>
          <p14:tracePt t="8842" x="2628900" y="1930400"/>
          <p14:tracePt t="8877" x="2660650" y="1930400"/>
          <p14:tracePt t="8894" x="2667000" y="1930400"/>
          <p14:tracePt t="8934" x="2673350" y="1930400"/>
          <p14:tracePt t="8965" x="2705100" y="1930400"/>
          <p14:tracePt t="8997" x="2724150" y="1930400"/>
          <p14:tracePt t="9028" x="2749550" y="1930400"/>
          <p14:tracePt t="9059" x="2762250" y="1930400"/>
          <p14:tracePt t="9093" x="2787650" y="1930400"/>
          <p14:tracePt t="9125" x="2819400" y="1930400"/>
          <p14:tracePt t="9158" x="2844800" y="1930400"/>
          <p14:tracePt t="9184" x="2876550" y="1924050"/>
          <p14:tracePt t="9214" x="2908300" y="1924050"/>
          <p14:tracePt t="9246" x="2927350" y="1924050"/>
          <p14:tracePt t="9279" x="2940050" y="1924050"/>
          <p14:tracePt t="9309" x="2952750" y="1917700"/>
          <p14:tracePt t="9342" x="2990850" y="1917700"/>
          <p14:tracePt t="9375" x="3016250" y="1917700"/>
          <p14:tracePt t="9393" x="3022600" y="1917700"/>
          <p14:tracePt t="9425" x="3054350" y="1917700"/>
          <p14:tracePt t="9458" x="3111500" y="1917700"/>
          <p14:tracePt t="9483" x="3143250" y="1917700"/>
          <p14:tracePt t="9512" x="3175000" y="1917700"/>
          <p14:tracePt t="9545" x="3200400" y="1917700"/>
          <p14:tracePt t="9575" x="3213100" y="1917700"/>
          <p14:tracePt t="9608" x="3238500" y="1917700"/>
          <p14:tracePt t="9641" x="3276600" y="1917700"/>
          <p14:tracePt t="9674" x="3321050" y="1917700"/>
          <p14:tracePt t="9685" x="3327400" y="1917700"/>
          <p14:tracePt t="9715" x="3352800" y="1917700"/>
          <p14:tracePt t="9747" x="3371850" y="1917700"/>
          <p14:tracePt t="9777" x="3397250" y="1917700"/>
          <p14:tracePt t="9811" x="3435350" y="1917700"/>
          <p14:tracePt t="9843" x="3486150" y="1917700"/>
          <p14:tracePt t="9875" x="3517900" y="1917700"/>
          <p14:tracePt t="9892" x="3524250" y="1917700"/>
          <p14:tracePt t="9925" x="3556000" y="1917700"/>
          <p14:tracePt t="9950" x="3594100" y="1917700"/>
          <p14:tracePt t="9981" x="3651250" y="1917700"/>
          <p14:tracePt t="10013" x="3702050" y="1917700"/>
          <p14:tracePt t="10044" x="3752850" y="1911350"/>
          <p14:tracePt t="10059" x="3771900" y="1911350"/>
          <p14:tracePt t="10093" x="3797300" y="1911350"/>
          <p14:tracePt t="10157" x="3803650" y="1911350"/>
          <p14:tracePt t="10207" x="3810000" y="1911350"/>
          <p14:tracePt t="10241" x="3816350" y="1911350"/>
          <p14:tracePt t="10264" x="3841750" y="1911350"/>
          <p14:tracePt t="10294" x="3873500" y="1898650"/>
          <p14:tracePt t="10325" x="3905250" y="1885950"/>
          <p14:tracePt t="10357" x="3930650" y="1879600"/>
          <p14:tracePt t="10390" x="3943350" y="1879600"/>
          <p14:tracePt t="10425" x="3962400" y="1879600"/>
          <p14:tracePt t="10491" x="3968750" y="1866900"/>
          <p14:tracePt t="10512" x="3975100" y="1866900"/>
          <p14:tracePt t="10544" x="3987800" y="1860550"/>
          <p14:tracePt t="10748" x="3994150" y="1860550"/>
          <p14:tracePt t="10793" x="4006850" y="1854200"/>
          <p14:tracePt t="11375" x="4006850" y="1917700"/>
          <p14:tracePt t="11391" x="4006850" y="1936750"/>
          <p14:tracePt t="11423" x="4006850" y="1962150"/>
          <p14:tracePt t="11591" x="4038600" y="1955800"/>
          <p14:tracePt t="11608" x="4057650" y="1955800"/>
          <p14:tracePt t="11639" x="4083050" y="1949450"/>
          <p14:tracePt t="11740" x="4083050" y="2012950"/>
          <p14:tracePt t="11778" x="4083050" y="2057400"/>
          <p14:tracePt t="11809" x="4089400" y="2063750"/>
          <p14:tracePt t="11840" x="4121150" y="2063750"/>
          <p14:tracePt t="11874" x="4159250" y="2057400"/>
          <p14:tracePt t="11891" x="4178300" y="2057400"/>
          <p14:tracePt t="11923" x="4191000" y="2057400"/>
          <p14:tracePt t="11956" x="4210050" y="2051050"/>
          <p14:tracePt t="12007" x="4210050" y="2044700"/>
          <p14:tracePt t="12028" x="4216400" y="2044700"/>
          <p14:tracePt t="12705" x="4222750" y="2038350"/>
          <p14:tracePt t="12723" x="4229100" y="2025650"/>
          <p14:tracePt t="12772" x="4241800" y="2019300"/>
          <p14:tracePt t="12793" x="4254500" y="2012950"/>
          <p14:tracePt t="12826" x="4279900" y="2006600"/>
          <p14:tracePt t="12856" x="4343400" y="1987550"/>
          <p14:tracePt t="12890" x="4375150" y="1987550"/>
          <p14:tracePt t="13422" x="4381500" y="1987550"/>
          <p14:tracePt t="22014" x="4400550" y="1974850"/>
          <p14:tracePt t="22514" x="4406900" y="1962150"/>
          <p14:tracePt t="22547" x="4419600" y="1962150"/>
          <p14:tracePt t="22581" x="4419600" y="1955800"/>
          <p14:tracePt t="26096" x="4419600" y="2006600"/>
          <p14:tracePt t="26127" x="4413250" y="2063750"/>
          <p14:tracePt t="26153" x="4381500" y="2120900"/>
          <p14:tracePt t="26184" x="4349750" y="2184400"/>
          <p14:tracePt t="26215" x="4330700" y="2216150"/>
          <p14:tracePt t="26247" x="4298950" y="2260600"/>
          <p14:tracePt t="26278" x="4260850" y="2311400"/>
          <p14:tracePt t="26311" x="4235450" y="2324100"/>
          <p14:tracePt t="26344" x="4222750" y="2330450"/>
          <p14:tracePt t="26377" x="4197350" y="2330450"/>
          <p14:tracePt t="26396" x="4165600" y="2343150"/>
          <p14:tracePt t="26418" x="4102100" y="2349500"/>
          <p14:tracePt t="26450" x="3981450" y="2355850"/>
          <p14:tracePt t="26481" x="3873500" y="2374900"/>
          <p14:tracePt t="26514" x="3810000" y="2381250"/>
          <p14:tracePt t="26546" x="3778250" y="2381250"/>
          <p14:tracePt t="26595" x="3765550" y="2381250"/>
          <p14:tracePt t="26628" x="3759200" y="2381250"/>
          <p14:tracePt t="26731" x="3765550" y="2381250"/>
          <p14:tracePt t="26764" x="3765550" y="2374900"/>
          <p14:tracePt t="26811" x="3771900" y="2362200"/>
          <p14:tracePt t="26860" x="3771900" y="2355850"/>
          <p14:tracePt t="26895" x="3771900" y="2343150"/>
          <p14:tracePt t="26927" x="3784600" y="2324100"/>
          <p14:tracePt t="26952" x="3803650" y="2305050"/>
          <p14:tracePt t="26981" x="3835400" y="2292350"/>
          <p14:tracePt t="27014" x="3860800" y="2292350"/>
          <p14:tracePt t="27044" x="3873500" y="2298700"/>
          <p14:tracePt t="27077" x="3905250" y="2330450"/>
          <p14:tracePt t="27111" x="3975100" y="2387600"/>
          <p14:tracePt t="27143" x="4006850" y="2413000"/>
          <p14:tracePt t="27177" x="4064000" y="2470150"/>
          <p14:tracePt t="27201" x="4102100" y="2501900"/>
          <p14:tracePt t="27231" x="4152900" y="2540000"/>
          <p14:tracePt t="27263" x="4159250" y="2552700"/>
          <p14:tracePt t="27295" x="4222750" y="2609850"/>
          <p14:tracePt t="27311" x="4260850" y="2641600"/>
          <p14:tracePt t="27344" x="4311650" y="2673350"/>
          <p14:tracePt t="30174" x="4318000" y="2641600"/>
          <p14:tracePt t="30201" x="4324350" y="2622550"/>
          <p14:tracePt t="30231" x="4337050" y="2609850"/>
          <p14:tracePt t="30263" x="4337050" y="2597150"/>
          <p14:tracePt t="30325" x="4343400" y="2590800"/>
          <p14:tracePt t="30640" x="4324350" y="2616200"/>
          <p14:tracePt t="30674" x="4305300" y="2641600"/>
          <p14:tracePt t="30707" x="4298950" y="2660650"/>
          <p14:tracePt t="30740" x="4286250" y="2667000"/>
          <p14:tracePt t="30779" x="4273550" y="2673350"/>
          <p14:tracePt t="30810" x="4267200" y="2692400"/>
          <p14:tracePt t="30842" x="4254500" y="2705100"/>
          <p14:tracePt t="30875" x="4235450" y="2730500"/>
          <p14:tracePt t="30892" x="4235450" y="2736850"/>
          <p14:tracePt t="30924" x="4222750" y="2743200"/>
          <p14:tracePt t="30957" x="4222750" y="2755900"/>
          <p14:tracePt t="32206" x="4102100" y="2800350"/>
          <p14:tracePt t="32240" x="4000500" y="2819400"/>
          <p14:tracePt t="32263" x="3937000" y="2832100"/>
          <p14:tracePt t="32294" x="3841750" y="2851150"/>
          <p14:tracePt t="32326" x="3784600" y="2857500"/>
          <p14:tracePt t="32356" x="3727450" y="2863850"/>
          <p14:tracePt t="32389" x="3651250" y="2901950"/>
          <p14:tracePt t="32423" x="3511550" y="2952750"/>
          <p14:tracePt t="32456" x="3460750" y="2965450"/>
          <p14:tracePt t="32489" x="3429000" y="2984500"/>
          <p14:tracePt t="32513" x="3416300" y="2990850"/>
          <p14:tracePt t="32546" x="3384550" y="3016250"/>
          <p14:tracePt t="32575" x="3352800" y="3048000"/>
          <p14:tracePt t="32606" x="3333750" y="3060700"/>
          <p14:tracePt t="32641" x="3308350" y="3092450"/>
          <p14:tracePt t="32673" x="3276600" y="3143250"/>
          <p14:tracePt t="32705" x="3251200" y="3175000"/>
          <p14:tracePt t="32724" x="3238500" y="3200400"/>
          <p14:tracePt t="32748" x="3206750" y="3244850"/>
          <p14:tracePt t="32779" x="3181350" y="3282950"/>
          <p14:tracePt t="32809" x="3175000" y="3314700"/>
          <p14:tracePt t="32827" x="3175000" y="3327400"/>
          <p14:tracePt t="32973" x="3200400" y="3321050"/>
          <p14:tracePt t="32996" x="3238500" y="3321050"/>
          <p14:tracePt t="33028" x="3302000" y="3340100"/>
          <p14:tracePt t="33060" x="3333750" y="3359150"/>
          <p14:tracePt t="33091" x="3390900" y="3365500"/>
          <p14:tracePt t="33123" x="3479800" y="3390900"/>
          <p14:tracePt t="33155" x="3562350" y="3409950"/>
          <p14:tracePt t="33189" x="3606800" y="3409950"/>
          <p14:tracePt t="33247" x="3613150" y="3422650"/>
          <p14:tracePt t="33295" x="3619500" y="3422650"/>
          <p14:tracePt t="33327" x="3638550" y="3422650"/>
          <p14:tracePt t="33373" x="3683000" y="3403600"/>
          <p14:tracePt t="33390" x="3708400" y="3384550"/>
          <p14:tracePt t="33422" x="3765550" y="3359150"/>
          <p14:tracePt t="33454" x="3816350" y="3352800"/>
          <p14:tracePt t="33481" x="3860800" y="3346450"/>
          <p14:tracePt t="33672" x="3867150" y="3346450"/>
          <p14:tracePt t="33705" x="3879850" y="3346450"/>
          <p14:tracePt t="33755" x="3892550" y="3346450"/>
          <p14:tracePt t="33788" x="3930650" y="3327400"/>
          <p14:tracePt t="33810" x="3937000" y="3327400"/>
          <p14:tracePt t="37752" x="3924300" y="3359150"/>
          <p14:tracePt t="37785" x="3886200" y="3390900"/>
          <p14:tracePt t="37819" x="3854450" y="3409950"/>
          <p14:tracePt t="37856" x="3848100" y="3422650"/>
          <p14:tracePt t="37888" x="3816350" y="3441700"/>
          <p14:tracePt t="37921" x="3790950" y="3460750"/>
          <p14:tracePt t="37936" x="3765550" y="3467100"/>
          <p14:tracePt t="37969" x="3721100" y="3492500"/>
          <p14:tracePt t="38001" x="3638550" y="3517900"/>
          <p14:tracePt t="38035" x="3594100" y="3524250"/>
          <p14:tracePt t="38152" x="3587750" y="3524250"/>
          <p14:tracePt t="38202" x="3575050" y="3517900"/>
          <p14:tracePt t="38309" x="3530600" y="3581400"/>
          <p14:tracePt t="38341" x="3448050" y="3657600"/>
          <p14:tracePt t="38372" x="3429000" y="3689350"/>
          <p14:tracePt t="38390" x="3416300" y="3695700"/>
          <p14:tracePt t="38434" x="3409950" y="3714750"/>
          <p14:tracePt t="38469" x="3352800" y="3790950"/>
          <p14:tracePt t="38485" x="3340100" y="3816350"/>
          <p14:tracePt t="38517" x="3314700" y="3848100"/>
          <p14:tracePt t="38550" x="3302000" y="3886200"/>
          <p14:tracePt t="38575" x="3289300" y="3905250"/>
          <p14:tracePt t="38607" x="3289300" y="3917950"/>
          <p14:tracePt t="38653" x="3282950" y="3949700"/>
          <p14:tracePt t="38684" x="3282950" y="3994150"/>
          <p14:tracePt t="38702" x="3282950" y="4006850"/>
          <p14:tracePt t="38750" x="3282950" y="4013200"/>
          <p14:tracePt t="38801" x="3282950" y="4025900"/>
          <p14:tracePt t="38834" x="3302000" y="4044950"/>
          <p14:tracePt t="38872" x="3384550" y="4127500"/>
          <p14:tracePt t="38889" x="3397250" y="4140200"/>
          <p14:tracePt t="38919" x="3422650" y="4159250"/>
          <p14:tracePt t="52939" x="3467100" y="4133850"/>
          <p14:tracePt t="53238" x="3524250" y="4083050"/>
          <p14:tracePt t="53262" x="3556000" y="4057650"/>
          <p14:tracePt t="53305" x="3562350" y="4044950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850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Reduced Channel Feedback Scheme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3303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 structure for the proposed channel feedback </a:t>
            </a: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angles remain unchanged over a large period of time, which is called as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angle coherence time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step related to the angle information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only need to be carried out once 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within the angle coherence time.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323BFDD-7BB0-4220-A97F-F78BBBA953E1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F370A5E-44A7-4198-8A4B-807E778B0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48" y="3285002"/>
            <a:ext cx="6505303" cy="27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28"/>
    </mc:Choice>
    <mc:Fallback xmlns="">
      <p:transition spd="slow" advTm="45028"/>
    </mc:Fallback>
  </mc:AlternateContent>
  <p:extLst>
    <p:ext uri="{3A86A75C-4F4B-4683-9AE1-C65F6400EC91}">
      <p14:laserTraceLst xmlns:p14="http://schemas.microsoft.com/office/powerpoint/2010/main">
        <p14:tracePtLst>
          <p14:tracePt t="7293" x="4108450" y="4343400"/>
          <p14:tracePt t="7327" x="4108450" y="4349750"/>
          <p14:tracePt t="7446" x="4095750" y="4381500"/>
          <p14:tracePt t="7478" x="4076700" y="4406900"/>
          <p14:tracePt t="7676" x="4076700" y="4413250"/>
          <p14:tracePt t="7826" x="4070350" y="4413250"/>
          <p14:tracePt t="7859" x="4051300" y="4425950"/>
          <p14:tracePt t="8242" x="4057650" y="4425950"/>
          <p14:tracePt t="8608" x="3987800" y="4445000"/>
          <p14:tracePt t="8641" x="3911600" y="4445000"/>
          <p14:tracePt t="8651" x="3892550" y="4445000"/>
          <p14:tracePt t="8681" x="3822700" y="4445000"/>
          <p14:tracePt t="8712" x="3759200" y="4445000"/>
          <p14:tracePt t="8744" x="3695700" y="4451350"/>
          <p14:tracePt t="8776" x="3657600" y="4457700"/>
          <p14:tracePt t="8808" x="3625850" y="4470400"/>
          <p14:tracePt t="8841" x="3594100" y="4476750"/>
          <p14:tracePt t="8874" x="3587750" y="4476750"/>
          <p14:tracePt t="9091" x="3594100" y="4476750"/>
          <p14:tracePt t="9407" x="3594100" y="4483100"/>
          <p14:tracePt t="9431" x="3594100" y="4489450"/>
          <p14:tracePt t="9460" x="3575050" y="4514850"/>
          <p14:tracePt t="9494" x="3556000" y="4552950"/>
          <p14:tracePt t="9525" x="3511550" y="4597400"/>
          <p14:tracePt t="9556" x="3467100" y="4673600"/>
          <p14:tracePt t="9590" x="3397250" y="4768850"/>
          <p14:tracePt t="9624" x="3352800" y="4819650"/>
          <p14:tracePt t="9657" x="3333750" y="4851400"/>
          <p14:tracePt t="9680" x="3314700" y="4870450"/>
          <p14:tracePt t="9711" x="3270250" y="4933950"/>
          <p14:tracePt t="9744" x="3225800" y="4978400"/>
          <p14:tracePt t="9774" x="3187700" y="5029200"/>
          <p14:tracePt t="9807" x="3155950" y="5073650"/>
          <p14:tracePt t="9825" x="3149600" y="5073650"/>
          <p14:tracePt t="9857" x="3124200" y="5092700"/>
          <p14:tracePt t="9891" x="3111500" y="5111750"/>
          <p14:tracePt t="33212" x="3117850" y="5111750"/>
          <p14:tracePt t="33242" x="3143250" y="5099050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6653" y="1472771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84211" y="1412621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4211" y="2277357"/>
            <a:ext cx="2922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84211" y="3145695"/>
            <a:ext cx="296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84211" y="4017807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6653" y="2340142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76653" y="3209464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76653" y="4077957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7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3"/>
    </mc:Choice>
    <mc:Fallback xmlns="">
      <p:transition spd="slow" advTm="464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3477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2517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Per-user rate performance versus the per-user overhead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664EC64-8DC8-46FB-96E1-F1080AA4C46C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D430A0B-63C4-4DFD-A82E-4FF290BDDF7B}"/>
              </a:ext>
            </a:extLst>
          </p:cNvPr>
          <p:cNvGrpSpPr/>
          <p:nvPr/>
        </p:nvGrpSpPr>
        <p:grpSpPr>
          <a:xfrm>
            <a:off x="309907" y="1905536"/>
            <a:ext cx="4309950" cy="3761411"/>
            <a:chOff x="1596132" y="2089181"/>
            <a:chExt cx="4570988" cy="3839395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AD08D62-B797-44DD-B97E-FE61BD46B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6132" y="2089181"/>
              <a:ext cx="4570988" cy="3839395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43E97CF1-6CE5-4F17-BA72-9FC3372D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4195" y="4504741"/>
              <a:ext cx="61665" cy="74879"/>
            </a:xfrm>
            <a:prstGeom prst="rect">
              <a:avLst/>
            </a:prstGeom>
          </p:spPr>
        </p:pic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288F422-139B-4EA0-AFCE-0F4B53EF88FE}"/>
              </a:ext>
            </a:extLst>
          </p:cNvPr>
          <p:cNvGrpSpPr/>
          <p:nvPr/>
        </p:nvGrpSpPr>
        <p:grpSpPr>
          <a:xfrm>
            <a:off x="3185511" y="1643657"/>
            <a:ext cx="1138453" cy="474430"/>
            <a:chOff x="2691804" y="4588938"/>
            <a:chExt cx="1184982" cy="49382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7D5BE2DC-5D80-452C-AA72-1FB18B515578}"/>
                </a:ext>
              </a:extLst>
            </p:cNvPr>
            <p:cNvSpPr txBox="1"/>
            <p:nvPr/>
          </p:nvSpPr>
          <p:spPr>
            <a:xfrm>
              <a:off x="2691804" y="4588938"/>
              <a:ext cx="1184982" cy="352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Perfect CSI</a:t>
              </a:r>
              <a:endPara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A25486DE-D306-4938-8398-8DBB0423952C}"/>
                </a:ext>
              </a:extLst>
            </p:cNvPr>
            <p:cNvCxnSpPr>
              <a:cxnSpLocks/>
              <a:endCxn id="43" idx="2"/>
            </p:cNvCxnSpPr>
            <p:nvPr/>
          </p:nvCxnSpPr>
          <p:spPr bwMode="auto">
            <a:xfrm flipH="1" flipV="1">
              <a:off x="3284296" y="4941329"/>
              <a:ext cx="2836" cy="14143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" name="Rectangle 3">
            <a:extLst>
              <a:ext uri="{FF2B5EF4-FFF2-40B4-BE49-F238E27FC236}">
                <a16:creationId xmlns:a16="http://schemas.microsoft.com/office/drawing/2014/main" id="{41F396C1-53B7-4568-B658-554AB1DDA9D7}"/>
              </a:ext>
            </a:extLst>
          </p:cNvPr>
          <p:cNvSpPr txBox="1">
            <a:spLocks noChangeArrowheads="1"/>
          </p:cNvSpPr>
          <p:nvPr/>
        </p:nvSpPr>
        <p:spPr>
          <a:xfrm>
            <a:off x="5580702" y="3218904"/>
            <a:ext cx="3563298" cy="2448043"/>
          </a:xfrm>
          <a:prstGeom prst="rect">
            <a:avLst/>
          </a:prstGeom>
          <a:ln w="12700" cap="flat" cmpd="sng" algn="ctr">
            <a:noFill/>
            <a:prstDash val="solid"/>
            <a:headEnd type="oval" w="med" len="med"/>
            <a:tailEnd type="stealth" w="lg" len="lg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l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1450" lvl="2" indent="-342900" algn="just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  <a:cs typeface="Times" panose="02020603050405020304" pitchFamily="18" charset="0"/>
              </a:rPr>
              <a:t>BS antennas </a:t>
            </a:r>
            <a:r>
              <a:rPr kumimoji="0" lang="en-US" altLang="zh-CN" i="1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  <a:cs typeface="Times" panose="02020603050405020304" pitchFamily="18" charset="0"/>
              </a:rPr>
              <a:t>M</a:t>
            </a:r>
            <a:r>
              <a:rPr kumimoji="0" lang="en-US" altLang="zh-CN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  <a:cs typeface="Times" panose="02020603050405020304" pitchFamily="18" charset="0"/>
              </a:rPr>
              <a:t>=32</a:t>
            </a:r>
          </a:p>
          <a:p>
            <a:pPr marL="801450" lvl="2" indent="-342900" algn="just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  <a:cs typeface="Times" panose="02020603050405020304" pitchFamily="18" charset="0"/>
              </a:rPr>
              <a:t>RIS</a:t>
            </a:r>
            <a:r>
              <a:rPr kumimoji="0" lang="zh-CN" altLang="en-US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  <a:cs typeface="Times" panose="02020603050405020304" pitchFamily="18" charset="0"/>
              </a:rPr>
              <a:t> </a:t>
            </a:r>
            <a:r>
              <a:rPr kumimoji="0" lang="en-US" altLang="zh-CN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  <a:cs typeface="Times" panose="02020603050405020304" pitchFamily="18" charset="0"/>
              </a:rPr>
              <a:t>elements </a:t>
            </a:r>
            <a:r>
              <a:rPr kumimoji="0" lang="en-US" altLang="zh-CN" i="1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  <a:cs typeface="Times" panose="02020603050405020304" pitchFamily="18" charset="0"/>
              </a:rPr>
              <a:t>N</a:t>
            </a:r>
            <a:r>
              <a:rPr kumimoji="0" lang="en-US" altLang="zh-CN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  <a:cs typeface="Times" panose="02020603050405020304" pitchFamily="18" charset="0"/>
              </a:rPr>
              <a:t>=64</a:t>
            </a:r>
          </a:p>
          <a:p>
            <a:pPr marL="801450" lvl="2" indent="-342900" algn="just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  <a:cs typeface="Times" panose="02020603050405020304" pitchFamily="18" charset="0"/>
              </a:rPr>
              <a:t>Users </a:t>
            </a:r>
            <a:r>
              <a:rPr kumimoji="0" lang="en-US" altLang="zh-CN" i="1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  <a:cs typeface="Times" panose="02020603050405020304" pitchFamily="18" charset="0"/>
              </a:rPr>
              <a:t>K</a:t>
            </a:r>
            <a:r>
              <a:rPr kumimoji="0" lang="en-US" altLang="zh-CN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  <a:cs typeface="Times" panose="02020603050405020304" pitchFamily="18" charset="0"/>
              </a:rPr>
              <a:t>=4</a:t>
            </a:r>
            <a:endParaRPr kumimoji="0" lang="en-US" altLang="zh-CN" kern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801450" lvl="2" indent="-342900" algn="just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  <a:cs typeface="Times" panose="02020603050405020304" pitchFamily="18" charset="0"/>
              </a:rPr>
              <a:t>SNR: 5 dB</a:t>
            </a:r>
          </a:p>
          <a:p>
            <a:pPr marL="801450" lvl="2" indent="-342900" algn="just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kern="0" dirty="0" err="1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</a:rPr>
              <a:t>AoD</a:t>
            </a:r>
            <a:r>
              <a:rPr kumimoji="0" lang="en-US" altLang="zh-CN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</a:rPr>
              <a:t> resolutions      =512</a:t>
            </a:r>
          </a:p>
          <a:p>
            <a:pPr marL="801450" lvl="2" indent="-342900" algn="just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</a:rPr>
              <a:t>Codebook size: 2</a:t>
            </a:r>
            <a:r>
              <a:rPr kumimoji="0" lang="en-US" altLang="zh-CN" kern="0" baseline="3000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</a:rPr>
              <a:t>1</a:t>
            </a:r>
            <a:r>
              <a:rPr kumimoji="0" lang="en-US" altLang="zh-CN" kern="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</a:rPr>
              <a:t>~2</a:t>
            </a:r>
            <a:r>
              <a:rPr kumimoji="0" lang="en-US" altLang="zh-CN" kern="0" baseline="30000" dirty="0">
                <a:solidFill>
                  <a:srgbClr val="000000"/>
                </a:solidFill>
                <a:latin typeface="Times" panose="02020603050405020304" pitchFamily="18" charset="0"/>
                <a:ea typeface="SimHei" panose="02010609060101010101" pitchFamily="49" charset="-122"/>
              </a:rPr>
              <a:t>11</a:t>
            </a:r>
            <a:endParaRPr kumimoji="0" lang="en-US" altLang="zh-CN" kern="0" baseline="300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00050" lvl="2" indent="0" algn="just" eaLnBrk="1" hangingPunct="1">
              <a:buFont typeface="Wingdings" charset="0"/>
              <a:buNone/>
              <a:defRPr/>
            </a:pPr>
            <a:endParaRPr kumimoji="0" lang="en-US" altLang="zh-CN" kern="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52870AE4-98A4-4AC3-B0C1-560B5C3D1095}"/>
              </a:ext>
            </a:extLst>
          </p:cNvPr>
          <p:cNvGrpSpPr/>
          <p:nvPr/>
        </p:nvGrpSpPr>
        <p:grpSpPr>
          <a:xfrm>
            <a:off x="4430524" y="2273206"/>
            <a:ext cx="2214773" cy="765237"/>
            <a:chOff x="4034793" y="4267246"/>
            <a:chExt cx="2305287" cy="600782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EC30331-EE54-4E81-B253-F54D7F1C7B25}"/>
                </a:ext>
              </a:extLst>
            </p:cNvPr>
            <p:cNvSpPr txBox="1"/>
            <p:nvPr/>
          </p:nvSpPr>
          <p:spPr>
            <a:xfrm>
              <a:off x="4034793" y="4408925"/>
              <a:ext cx="2305287" cy="459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Proposed scheme with </a:t>
              </a:r>
            </a:p>
            <a:p>
              <a:r>
                <a:rPr lang="en-US" altLang="zh-CN" sz="1600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per-user overhead 56bits</a:t>
              </a:r>
              <a:endParaRPr lang="zh-CN" altLang="en-US" sz="1600" dirty="0">
                <a:solidFill>
                  <a:srgbClr val="C00000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BD6F20BC-40FA-4E66-A562-CDF64E4C8569}"/>
                </a:ext>
              </a:extLst>
            </p:cNvPr>
            <p:cNvCxnSpPr>
              <a:cxnSpLocks/>
              <a:endCxn id="47" idx="0"/>
            </p:cNvCxnSpPr>
            <p:nvPr/>
          </p:nvCxnSpPr>
          <p:spPr bwMode="auto">
            <a:xfrm>
              <a:off x="4182126" y="4267246"/>
              <a:ext cx="1005311" cy="1416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E1C1D4F-EC4E-4BA8-BBEA-2471492255CA}"/>
              </a:ext>
            </a:extLst>
          </p:cNvPr>
          <p:cNvGrpSpPr/>
          <p:nvPr/>
        </p:nvGrpSpPr>
        <p:grpSpPr>
          <a:xfrm>
            <a:off x="4368747" y="1450124"/>
            <a:ext cx="2527660" cy="754050"/>
            <a:chOff x="3692119" y="4388901"/>
            <a:chExt cx="2630965" cy="591997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89A3C19A-C119-4053-A54F-F6D64895FCE7}"/>
                </a:ext>
              </a:extLst>
            </p:cNvPr>
            <p:cNvSpPr txBox="1"/>
            <p:nvPr/>
          </p:nvSpPr>
          <p:spPr>
            <a:xfrm>
              <a:off x="3848339" y="4388901"/>
              <a:ext cx="2474745" cy="45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Conventional scheme with</a:t>
              </a:r>
            </a:p>
            <a:p>
              <a:r>
                <a:rPr lang="en-US" altLang="zh-CN" sz="16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per-user overhead 320bits</a:t>
              </a:r>
              <a:endParaRPr lang="zh-CN" altLang="en-US" sz="16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B8258372-F61F-4CEC-9039-3B8AB00A9ACC}"/>
                </a:ext>
              </a:extLst>
            </p:cNvPr>
            <p:cNvCxnSpPr/>
            <p:nvPr/>
          </p:nvCxnSpPr>
          <p:spPr bwMode="auto">
            <a:xfrm flipV="1">
              <a:off x="3692119" y="4764777"/>
              <a:ext cx="214756" cy="2161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2" name="圆角矩形 12">
            <a:extLst>
              <a:ext uri="{FF2B5EF4-FFF2-40B4-BE49-F238E27FC236}">
                <a16:creationId xmlns:a16="http://schemas.microsoft.com/office/drawing/2014/main" id="{950DBCD3-F10A-49DA-889D-304F10B26A47}"/>
              </a:ext>
            </a:extLst>
          </p:cNvPr>
          <p:cNvSpPr/>
          <p:nvPr/>
        </p:nvSpPr>
        <p:spPr bwMode="auto">
          <a:xfrm>
            <a:off x="1310800" y="5713020"/>
            <a:ext cx="6853435" cy="450263"/>
          </a:xfrm>
          <a:prstGeom prst="roundRect">
            <a:avLst>
              <a:gd name="adj" fmla="val 27529"/>
            </a:avLst>
          </a:prstGeom>
          <a:solidFill>
            <a:srgbClr val="A4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>
              <a:buClr>
                <a:srgbClr val="800080"/>
              </a:buClr>
            </a:pPr>
            <a:r>
              <a:rPr kumimoji="1"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The per-user  overhead can </a:t>
            </a:r>
            <a:r>
              <a:rPr kumimoji="1" lang="en-US" altLang="zh-C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be reduced by more than 80%</a:t>
            </a:r>
            <a:endParaRPr kumimoji="1" lang="zh-C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3" name="对象 52">
            <a:extLst>
              <a:ext uri="{FF2B5EF4-FFF2-40B4-BE49-F238E27FC236}">
                <a16:creationId xmlns:a16="http://schemas.microsoft.com/office/drawing/2014/main" id="{05A40AB3-5540-466E-A989-DE5D20DC41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900059"/>
              </p:ext>
            </p:extLst>
          </p:nvPr>
        </p:nvGraphicFramePr>
        <p:xfrm>
          <a:off x="8225826" y="4602838"/>
          <a:ext cx="2952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132" name="对象 131">
                        <a:extLst>
                          <a:ext uri="{FF2B5EF4-FFF2-40B4-BE49-F238E27FC236}">
                            <a16:creationId xmlns:a16="http://schemas.microsoft.com/office/drawing/2014/main" id="{5F60B04D-EF33-4946-A1F1-C143CFAEF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25826" y="4602838"/>
                        <a:ext cx="2952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E1D36009-1B2A-4B10-B2BF-90D33A94CB31}"/>
              </a:ext>
            </a:extLst>
          </p:cNvPr>
          <p:cNvSpPr/>
          <p:nvPr/>
        </p:nvSpPr>
        <p:spPr>
          <a:xfrm>
            <a:off x="29061" y="6130340"/>
            <a:ext cx="9023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Shen, L. Dai, Y. Zhang, J. Li, and Z. Wang, “</a:t>
            </a:r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performance of </a:t>
            </a:r>
            <a:r>
              <a:rPr lang="en-US" altLang="zh-CN" sz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</a:t>
            </a:r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-statistics-based codebook for massive MIMO channel feedback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  <a:r>
              <a:rPr lang="en-US" altLang="zh-CN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IEEE Trans. </a:t>
            </a:r>
            <a:r>
              <a:rPr lang="en-US" altLang="zh-CN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</a:t>
            </a:r>
            <a:r>
              <a:rPr lang="en-US" altLang="zh-CN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Technol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vol. 66, no. 8, pp. 7553-7557, Aug. 2017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zh-CN" alt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47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31"/>
    </mc:Choice>
    <mc:Fallback xmlns="">
      <p:transition spd="slow" advTm="54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6653" y="1472771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84211" y="1412621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4211" y="2277357"/>
            <a:ext cx="292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84211" y="3145695"/>
            <a:ext cx="296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84211" y="4017807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6653" y="2340142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76653" y="3209464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76653" y="4077957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3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5"/>
    </mc:Choice>
    <mc:Fallback xmlns="">
      <p:transition spd="slow" advTm="395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5" y="832338"/>
            <a:ext cx="8980536" cy="445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Single-structured sparsity  </a:t>
            </a: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cascaded channel consists of the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user-independent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BS-RIS channel and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user-specific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RIS-UE channel.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Hybrid-domain channel is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sparse in the column dimension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 Non-zero columns of different UEs have the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same column indexes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C3EF1404-EB67-45CD-8AB7-B840A23C2FBD}"/>
              </a:ext>
            </a:extLst>
          </p:cNvPr>
          <p:cNvSpPr txBox="1"/>
          <p:nvPr/>
        </p:nvSpPr>
        <p:spPr>
          <a:xfrm>
            <a:off x="0" y="2915589"/>
            <a:ext cx="9056735" cy="484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Dimension reduced channel feedback scheme</a:t>
            </a: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task of channel feedback is decomposed as the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user-independent CSI feedback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and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user-specific CSI feedback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number of UEs who feed back the user-independent CSI can be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reduced from 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to only 1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The number of column vectors which needs to be fed back can be reduced from 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to channel paths 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of BS-RIS channel.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per-user  overhead for the proposed channel feedback scheme can be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reduced by more than 80%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compared with the conventional scheme.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44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52"/>
    </mc:Choice>
    <mc:Fallback xmlns="">
      <p:transition spd="slow" advTm="38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1934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5" y="832338"/>
            <a:ext cx="8980536" cy="7258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Z. Zhang, Y. Xiao, Z. Ma, M. Xiao, Z. Ding, X. Lei, G. K.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Karagiannidis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and P. Fan, “6G wireless networks: Vision, requirements, architecture, and key technologies,” IEEE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Veh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Technol. Mag., vol. 14, no. 3, pp. 28–41, Sep. 2019. </a:t>
            </a:r>
          </a:p>
          <a:p>
            <a:endParaRPr lang="en-US" altLang="zh-CN" sz="1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Pradhan, A. Li, L. Song, B.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Vucetic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and Y. Li, “Hybrid precoding design for reconfigurable intelligent surface aided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mmWave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communication systems,” IEEE Wireless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Commun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Lett., vol. 9, no. 7, pp. 1041– 1045, 2020.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L. Dai, B. Wang, M. Wang, X. Yang, J. Tan, S. Bi, S. Xu, F. Yang, Z. Chen, M. D. Renzo, C.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Chae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and L.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Hanzo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“Reconfigurable intelligent surface-based wireless communications: Antenna design, prototyping, and experimental results,” IEEE Access, vol. 8, pp. 45 913– 45 923, 2020.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S. Chen, S. Sun, G. Xu, X.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and Y. Cai, “Beam-space multiplexing: Practice, theory, and trends, from 4G TD-LTE, 5G, to 6G and beyond,” IEEE Wireless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Commun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., vol. 27, no. 2, pp. 162–172, 2020.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W. Shen, L. Dai, B. Shim, Z. Wang, and R. W. Heath, Jr., “Channel feedback based on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AoD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-adaptive subspace codebook in FDD massive MIMO systems,” IEEE Trans.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Commun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., vol. 66, no. 11, pp. 5235–5248, Nov. 2018.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X. Gao, L. Dai, Y. Sun, S. Han, and C.-L. I, “Machine learning inspired energy-efficient hybrid precoding for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mmWave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massive MIMO systems,” in Proc. IEEE Int. Conf.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Commun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(IEEE ICC’17), Paris, France, May 2017, pp. 1–6.</a:t>
            </a: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2"/>
    </mc:Choice>
    <mc:Fallback xmlns="">
      <p:transition spd="slow" advTm="325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4688" y="1636469"/>
            <a:ext cx="7974623" cy="2387600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zh-CN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br>
              <a:rPr lang="en-US" altLang="zh-CN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solidFill>
                  <a:srgbClr val="4E5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Feedback for Reconfigurable Intelligent Surface Assisted Wireless Communications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024069"/>
            <a:ext cx="6858000" cy="2018922"/>
          </a:xfrm>
        </p:spPr>
        <p:txBody>
          <a:bodyPr>
            <a:normAutofit fontScale="85000" lnSpcReduction="20000"/>
          </a:bodyPr>
          <a:lstStyle/>
          <a:p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Decai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Shen, </a:t>
            </a:r>
            <a:r>
              <a:rPr lang="en-US" altLang="zh-CN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Linglong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Dai  </a:t>
            </a:r>
          </a:p>
          <a:p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December,  2020</a:t>
            </a:r>
          </a:p>
          <a:p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sdc18@mails.tsinghua.edu.cn</a:t>
            </a:r>
          </a:p>
          <a:p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Website: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http://oa.ee.tsinghua.edu.cn/dailinglong/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2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5"/>
    </mc:Choice>
    <mc:Fallback xmlns="">
      <p:transition spd="slow" advTm="21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34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performance requirements for 6G communication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2x of increase in energy efficiency 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100x of increase in reliability</a:t>
            </a: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1F189B17-8403-4F02-A809-C1AB93DECD0A}"/>
              </a:ext>
            </a:extLst>
          </p:cNvPr>
          <p:cNvSpPr txBox="1"/>
          <p:nvPr/>
        </p:nvSpPr>
        <p:spPr>
          <a:xfrm>
            <a:off x="516002" y="6326796"/>
            <a:ext cx="89784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Samsung, “</a:t>
            </a:r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6G The next hyper——Connected experience for all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  Jul. 2020.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430B108D-8B5B-4AF8-BE97-EB10E7FC2DDD}"/>
              </a:ext>
            </a:extLst>
          </p:cNvPr>
          <p:cNvGrpSpPr/>
          <p:nvPr/>
        </p:nvGrpSpPr>
        <p:grpSpPr>
          <a:xfrm>
            <a:off x="444907" y="2479655"/>
            <a:ext cx="4355040" cy="3350918"/>
            <a:chOff x="3604336" y="1903394"/>
            <a:chExt cx="5109171" cy="4140848"/>
          </a:xfrm>
        </p:grpSpPr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A30C7EF3-C9D7-4627-97DA-1FEF3A1FA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4336" y="1903394"/>
              <a:ext cx="5109171" cy="4140848"/>
            </a:xfrm>
            <a:prstGeom prst="rect">
              <a:avLst/>
            </a:prstGeom>
          </p:spPr>
        </p:pic>
        <p:sp>
          <p:nvSpPr>
            <p:cNvPr id="158" name="文本框 157">
              <a:extLst>
                <a:ext uri="{FF2B5EF4-FFF2-40B4-BE49-F238E27FC236}">
                  <a16:creationId xmlns:a16="http://schemas.microsoft.com/office/drawing/2014/main" id="{7430BF13-49A8-413C-A374-701DCF307F84}"/>
                </a:ext>
              </a:extLst>
            </p:cNvPr>
            <p:cNvSpPr txBox="1"/>
            <p:nvPr/>
          </p:nvSpPr>
          <p:spPr>
            <a:xfrm>
              <a:off x="4507727" y="2611416"/>
              <a:ext cx="4366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endPara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59" name="Picture 4" descr="http://d.ifengimg.com/w600/p0.ifengimg.com/pmop/2018/1113/7B5A317AD219FE62C3D4E4474DE16CC43C088560_size65_w936_h572.jpeg">
            <a:extLst>
              <a:ext uri="{FF2B5EF4-FFF2-40B4-BE49-F238E27FC236}">
                <a16:creationId xmlns:a16="http://schemas.microsoft.com/office/drawing/2014/main" id="{4BDA1014-64C7-4896-90A8-5C927FAF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40" y="3311072"/>
            <a:ext cx="3708052" cy="22619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圆角矩形 3">
            <a:extLst>
              <a:ext uri="{FF2B5EF4-FFF2-40B4-BE49-F238E27FC236}">
                <a16:creationId xmlns:a16="http://schemas.microsoft.com/office/drawing/2014/main" id="{C0B50B81-0DFF-467F-BE7A-8353C24F323D}"/>
              </a:ext>
            </a:extLst>
          </p:cNvPr>
          <p:cNvSpPr/>
          <p:nvPr/>
        </p:nvSpPr>
        <p:spPr bwMode="auto">
          <a:xfrm>
            <a:off x="3287740" y="3119193"/>
            <a:ext cx="938820" cy="24906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4" name="圆角矩形 3">
            <a:extLst>
              <a:ext uri="{FF2B5EF4-FFF2-40B4-BE49-F238E27FC236}">
                <a16:creationId xmlns:a16="http://schemas.microsoft.com/office/drawing/2014/main" id="{1BE0B751-CE60-4F45-B239-B307E6393982}"/>
              </a:ext>
            </a:extLst>
          </p:cNvPr>
          <p:cNvSpPr/>
          <p:nvPr/>
        </p:nvSpPr>
        <p:spPr bwMode="auto">
          <a:xfrm>
            <a:off x="444907" y="4487438"/>
            <a:ext cx="581253" cy="23696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754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94"/>
    </mc:Choice>
    <mc:Fallback xmlns="">
      <p:transition spd="slow" advTm="186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34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290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Reconfigurable Intelligent Surface, RIS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surface of reconfigurable metamaterial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Intelligently control the propagation of electromagnetic wave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Manipulate the channel to improve the quality of the signal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43">
            <a:extLst>
              <a:ext uri="{FF2B5EF4-FFF2-40B4-BE49-F238E27FC236}">
                <a16:creationId xmlns:a16="http://schemas.microsoft.com/office/drawing/2014/main" id="{5E225932-75A5-4EF3-A84A-000B689E0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073" y="3095211"/>
            <a:ext cx="188200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3" name="Picture 407">
            <a:extLst>
              <a:ext uri="{FF2B5EF4-FFF2-40B4-BE49-F238E27FC236}">
                <a16:creationId xmlns:a16="http://schemas.microsoft.com/office/drawing/2014/main" id="{E518F0BF-5158-4B7B-9C52-DC96E04806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27019" y="3205651"/>
            <a:ext cx="1948145" cy="1857959"/>
          </a:xfrm>
          <a:prstGeom prst="rect">
            <a:avLst/>
          </a:prstGeom>
        </p:spPr>
      </p:pic>
      <p:sp>
        <p:nvSpPr>
          <p:cNvPr id="24" name="Shape 413">
            <a:extLst>
              <a:ext uri="{FF2B5EF4-FFF2-40B4-BE49-F238E27FC236}">
                <a16:creationId xmlns:a16="http://schemas.microsoft.com/office/drawing/2014/main" id="{1A648A8B-1F95-4338-B1B6-63CF740D2520}"/>
              </a:ext>
            </a:extLst>
          </p:cNvPr>
          <p:cNvSpPr/>
          <p:nvPr/>
        </p:nvSpPr>
        <p:spPr>
          <a:xfrm>
            <a:off x="6931342" y="3603777"/>
            <a:ext cx="345103" cy="365154"/>
          </a:xfrm>
          <a:custGeom>
            <a:avLst/>
            <a:gdLst/>
            <a:ahLst/>
            <a:cxnLst/>
            <a:rect l="0" t="0" r="0" b="0"/>
            <a:pathLst>
              <a:path w="1875282" h="1099566">
                <a:moveTo>
                  <a:pt x="1856232" y="0"/>
                </a:moveTo>
                <a:lnTo>
                  <a:pt x="1875282" y="32766"/>
                </a:lnTo>
                <a:lnTo>
                  <a:pt x="19050" y="1099566"/>
                </a:lnTo>
                <a:lnTo>
                  <a:pt x="0" y="1066800"/>
                </a:lnTo>
                <a:lnTo>
                  <a:pt x="1856232" y="0"/>
                </a:lnTo>
                <a:close/>
              </a:path>
            </a:pathLst>
          </a:custGeom>
          <a:solidFill>
            <a:srgbClr val="FF0000"/>
          </a:solidFill>
          <a:ln w="0" cap="flat">
            <a:noFill/>
            <a:miter lim="1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Shape 415">
            <a:extLst>
              <a:ext uri="{FF2B5EF4-FFF2-40B4-BE49-F238E27FC236}">
                <a16:creationId xmlns:a16="http://schemas.microsoft.com/office/drawing/2014/main" id="{1BBCCBA4-6E2D-4889-AE24-E37B61EE4174}"/>
              </a:ext>
            </a:extLst>
          </p:cNvPr>
          <p:cNvSpPr/>
          <p:nvPr/>
        </p:nvSpPr>
        <p:spPr>
          <a:xfrm>
            <a:off x="6934203" y="4108103"/>
            <a:ext cx="345103" cy="392542"/>
          </a:xfrm>
          <a:custGeom>
            <a:avLst/>
            <a:gdLst/>
            <a:ahLst/>
            <a:cxnLst/>
            <a:rect l="0" t="0" r="0" b="0"/>
            <a:pathLst>
              <a:path w="1855470" h="1326642">
                <a:moveTo>
                  <a:pt x="21336" y="0"/>
                </a:moveTo>
                <a:lnTo>
                  <a:pt x="1855470" y="1295400"/>
                </a:lnTo>
                <a:lnTo>
                  <a:pt x="1833372" y="1326642"/>
                </a:lnTo>
                <a:lnTo>
                  <a:pt x="0" y="31242"/>
                </a:lnTo>
                <a:lnTo>
                  <a:pt x="21336" y="0"/>
                </a:lnTo>
                <a:close/>
              </a:path>
            </a:pathLst>
          </a:custGeom>
          <a:solidFill>
            <a:srgbClr val="FF0000"/>
          </a:solidFill>
          <a:ln w="0" cap="flat">
            <a:noFill/>
            <a:miter lim="1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Rectangle 43">
            <a:extLst>
              <a:ext uri="{FF2B5EF4-FFF2-40B4-BE49-F238E27FC236}">
                <a16:creationId xmlns:a16="http://schemas.microsoft.com/office/drawing/2014/main" id="{C7A637EA-1E1D-4317-BB26-4877F5CE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47" y="4576084"/>
            <a:ext cx="12691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kern="0" dirty="0">
                <a:solidFill>
                  <a:prstClr val="black"/>
                </a:solidFill>
                <a:latin typeface="Times" panose="02020603050405020304" pitchFamily="18" charset="0"/>
                <a:ea typeface="黑体" panose="02010609060101010101" pitchFamily="49" charset="-122"/>
                <a:cs typeface="Times" panose="02020603050405020304" pitchFamily="18" charset="0"/>
              </a:rPr>
              <a:t>PIN diode</a:t>
            </a: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黑体" panose="02010609060101010101" pitchFamily="49" charset="-122"/>
              <a:cs typeface="Times" panose="02020603050405020304" pitchFamily="18" charset="0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7C952C3D-9A74-4430-881B-AFFA088C86C6}"/>
              </a:ext>
            </a:extLst>
          </p:cNvPr>
          <p:cNvSpPr/>
          <p:nvPr/>
        </p:nvSpPr>
        <p:spPr bwMode="auto">
          <a:xfrm>
            <a:off x="6744623" y="3931889"/>
            <a:ext cx="226915" cy="22383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8" name="Picture 405">
            <a:extLst>
              <a:ext uri="{FF2B5EF4-FFF2-40B4-BE49-F238E27FC236}">
                <a16:creationId xmlns:a16="http://schemas.microsoft.com/office/drawing/2014/main" id="{DEC33FFC-9A31-4A1D-BAED-E4AA68073B5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72214" y="3586971"/>
            <a:ext cx="882021" cy="9289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DF23A2E-E412-441E-BB74-5F603BD38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88" y="3209548"/>
            <a:ext cx="1972894" cy="196880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83CE8E-C1E2-4337-8B73-F427CA060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439" y="3701797"/>
            <a:ext cx="1725791" cy="821481"/>
          </a:xfrm>
          <a:prstGeom prst="rect">
            <a:avLst/>
          </a:prstGeom>
        </p:spPr>
      </p:pic>
      <p:sp>
        <p:nvSpPr>
          <p:cNvPr id="31" name="Shape 413">
            <a:extLst>
              <a:ext uri="{FF2B5EF4-FFF2-40B4-BE49-F238E27FC236}">
                <a16:creationId xmlns:a16="http://schemas.microsoft.com/office/drawing/2014/main" id="{D2ABDE75-FF4D-4309-9BFE-A5A5F13F4366}"/>
              </a:ext>
            </a:extLst>
          </p:cNvPr>
          <p:cNvSpPr/>
          <p:nvPr/>
        </p:nvSpPr>
        <p:spPr>
          <a:xfrm>
            <a:off x="2926336" y="3639383"/>
            <a:ext cx="345103" cy="365154"/>
          </a:xfrm>
          <a:custGeom>
            <a:avLst/>
            <a:gdLst/>
            <a:ahLst/>
            <a:cxnLst/>
            <a:rect l="0" t="0" r="0" b="0"/>
            <a:pathLst>
              <a:path w="1875282" h="1099566">
                <a:moveTo>
                  <a:pt x="1856232" y="0"/>
                </a:moveTo>
                <a:lnTo>
                  <a:pt x="1875282" y="32766"/>
                </a:lnTo>
                <a:lnTo>
                  <a:pt x="19050" y="1099566"/>
                </a:lnTo>
                <a:lnTo>
                  <a:pt x="0" y="1066800"/>
                </a:lnTo>
                <a:lnTo>
                  <a:pt x="1856232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0000FF"/>
            </a:solidFill>
            <a:miter lim="1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Shape 415">
            <a:extLst>
              <a:ext uri="{FF2B5EF4-FFF2-40B4-BE49-F238E27FC236}">
                <a16:creationId xmlns:a16="http://schemas.microsoft.com/office/drawing/2014/main" id="{B6483C07-DCFC-4053-8178-C79AF0CB0484}"/>
              </a:ext>
            </a:extLst>
          </p:cNvPr>
          <p:cNvSpPr/>
          <p:nvPr/>
        </p:nvSpPr>
        <p:spPr>
          <a:xfrm>
            <a:off x="2929197" y="4143709"/>
            <a:ext cx="345103" cy="392542"/>
          </a:xfrm>
          <a:custGeom>
            <a:avLst/>
            <a:gdLst/>
            <a:ahLst/>
            <a:cxnLst/>
            <a:rect l="0" t="0" r="0" b="0"/>
            <a:pathLst>
              <a:path w="1855470" h="1326642">
                <a:moveTo>
                  <a:pt x="21336" y="0"/>
                </a:moveTo>
                <a:lnTo>
                  <a:pt x="1855470" y="1295400"/>
                </a:lnTo>
                <a:lnTo>
                  <a:pt x="1833372" y="1326642"/>
                </a:lnTo>
                <a:lnTo>
                  <a:pt x="0" y="31242"/>
                </a:lnTo>
                <a:lnTo>
                  <a:pt x="21336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0000FF"/>
            </a:solidFill>
            <a:miter lim="1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8DCB5AC9-BB75-4F25-B060-E2976DE1A49C}"/>
              </a:ext>
            </a:extLst>
          </p:cNvPr>
          <p:cNvSpPr/>
          <p:nvPr/>
        </p:nvSpPr>
        <p:spPr bwMode="auto">
          <a:xfrm>
            <a:off x="2739617" y="3967495"/>
            <a:ext cx="226915" cy="223838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224745B-C08A-496B-AAEB-460470E379A2}"/>
              </a:ext>
            </a:extLst>
          </p:cNvPr>
          <p:cNvSpPr txBox="1"/>
          <p:nvPr/>
        </p:nvSpPr>
        <p:spPr>
          <a:xfrm>
            <a:off x="-41551" y="5802833"/>
            <a:ext cx="91291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4000" indent="-720000"/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T. Cui, M. Qi, X. Wan, J. Zhao, and Q. Cheng, “</a:t>
            </a:r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Coding metamaterials, digital metamaterials and programmable metamaterials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altLang="zh-CN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Light: </a:t>
            </a:r>
          </a:p>
          <a:p>
            <a:pPr marL="684000" indent="-720000"/>
            <a:r>
              <a:rPr lang="en-US" altLang="zh-CN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Science &amp; Applications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3, p. e218, Oct. 2014.</a:t>
            </a:r>
          </a:p>
          <a:p>
            <a:pPr marL="684000" indent="-720000"/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H. Yang, X. Cao, F. Yang, J. Gao, S. Xu, M. Li, X. Chen, Y. Zhao, Y. Zheng, and S. Li, “</a:t>
            </a:r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programmable </a:t>
            </a:r>
            <a:r>
              <a:rPr lang="en-US" altLang="zh-CN" sz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metasurface</a:t>
            </a:r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dynamic </a:t>
            </a:r>
          </a:p>
          <a:p>
            <a:pPr marL="684000" indent="-720000"/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polarization, scattering and focusing control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altLang="zh-CN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Reports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6, p. 35692 EP, Oct. 2016.</a:t>
            </a:r>
          </a:p>
        </p:txBody>
      </p:sp>
    </p:spTree>
    <p:extLst>
      <p:ext uri="{BB962C8B-B14F-4D97-AF65-F5344CB8AC3E}">
        <p14:creationId xmlns:p14="http://schemas.microsoft.com/office/powerpoint/2010/main" val="31522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51"/>
    </mc:Choice>
    <mc:Fallback xmlns="">
      <p:transition spd="slow" advTm="3035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34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7740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4632"/>
            <a:ext cx="8871541" cy="174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 vs. Massive MIMO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6135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4" name="表格 33">
            <a:extLst>
              <a:ext uri="{FF2B5EF4-FFF2-40B4-BE49-F238E27FC236}">
                <a16:creationId xmlns:a16="http://schemas.microsoft.com/office/drawing/2014/main" id="{7658DCF6-4B7E-4C5B-93B8-2E577E214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84386"/>
              </p:ext>
            </p:extLst>
          </p:nvPr>
        </p:nvGraphicFramePr>
        <p:xfrm>
          <a:off x="119881" y="1488172"/>
          <a:ext cx="8772525" cy="490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194">
                  <a:extLst>
                    <a:ext uri="{9D8B030D-6E8A-4147-A177-3AD203B41FA5}">
                      <a16:colId xmlns:a16="http://schemas.microsoft.com/office/drawing/2014/main" val="3547465715"/>
                    </a:ext>
                  </a:extLst>
                </a:gridCol>
                <a:gridCol w="3402221">
                  <a:extLst>
                    <a:ext uri="{9D8B030D-6E8A-4147-A177-3AD203B41FA5}">
                      <a16:colId xmlns:a16="http://schemas.microsoft.com/office/drawing/2014/main" val="2437715649"/>
                    </a:ext>
                  </a:extLst>
                </a:gridCol>
                <a:gridCol w="3450110">
                  <a:extLst>
                    <a:ext uri="{9D8B030D-6E8A-4147-A177-3AD203B41FA5}">
                      <a16:colId xmlns:a16="http://schemas.microsoft.com/office/drawing/2014/main" val="45624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Massive MIMO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RIS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898192"/>
                  </a:ext>
                </a:extLst>
              </a:tr>
              <a:tr h="26196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System Architecture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5751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Beamforming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Yes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Yes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112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RF Chain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Yes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No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646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Energy Consumption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High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Negligible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78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CSI Acquisition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Normal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Complicated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4731823"/>
                  </a:ext>
                </a:extLst>
              </a:tr>
            </a:tbl>
          </a:graphicData>
        </a:graphic>
      </p:graphicFrame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4ABA7CDF-0F20-4486-8811-664B7F534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446067"/>
              </p:ext>
            </p:extLst>
          </p:nvPr>
        </p:nvGraphicFramePr>
        <p:xfrm>
          <a:off x="2000490" y="1824806"/>
          <a:ext cx="7281080" cy="287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124501" imgH="2028962" progId="Visio.Drawing.11">
                  <p:embed/>
                </p:oleObj>
              </mc:Choice>
              <mc:Fallback>
                <p:oleObj name="Visio" r:id="rId3" imgW="5124501" imgH="2028962" progId="Visio.Drawing.11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490" y="1824806"/>
                        <a:ext cx="7281080" cy="2873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平行四边形 35">
            <a:extLst>
              <a:ext uri="{FF2B5EF4-FFF2-40B4-BE49-F238E27FC236}">
                <a16:creationId xmlns:a16="http://schemas.microsoft.com/office/drawing/2014/main" id="{B95D2D3B-97B8-4F8D-A739-5644A63DB216}"/>
              </a:ext>
            </a:extLst>
          </p:cNvPr>
          <p:cNvSpPr/>
          <p:nvPr/>
        </p:nvSpPr>
        <p:spPr bwMode="auto">
          <a:xfrm rot="5400000">
            <a:off x="6071000" y="2351947"/>
            <a:ext cx="1966303" cy="1430875"/>
          </a:xfrm>
          <a:prstGeom prst="parallelogram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7" name="平行四边形 36">
            <a:extLst>
              <a:ext uri="{FF2B5EF4-FFF2-40B4-BE49-F238E27FC236}">
                <a16:creationId xmlns:a16="http://schemas.microsoft.com/office/drawing/2014/main" id="{6E5966AD-BCAF-43DF-915F-055F624F8A52}"/>
              </a:ext>
            </a:extLst>
          </p:cNvPr>
          <p:cNvSpPr/>
          <p:nvPr/>
        </p:nvSpPr>
        <p:spPr bwMode="auto">
          <a:xfrm rot="5400000">
            <a:off x="6410026" y="3360397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" name="平行四边形 37">
            <a:extLst>
              <a:ext uri="{FF2B5EF4-FFF2-40B4-BE49-F238E27FC236}">
                <a16:creationId xmlns:a16="http://schemas.microsoft.com/office/drawing/2014/main" id="{7D19727B-338E-4D90-9735-E7D94B34EB8D}"/>
              </a:ext>
            </a:extLst>
          </p:cNvPr>
          <p:cNvSpPr/>
          <p:nvPr/>
        </p:nvSpPr>
        <p:spPr bwMode="auto">
          <a:xfrm rot="5400000">
            <a:off x="6713068" y="3437628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9" name="平行四边形 38">
            <a:extLst>
              <a:ext uri="{FF2B5EF4-FFF2-40B4-BE49-F238E27FC236}">
                <a16:creationId xmlns:a16="http://schemas.microsoft.com/office/drawing/2014/main" id="{76E66015-EB39-408A-8E69-68429F7D2C4A}"/>
              </a:ext>
            </a:extLst>
          </p:cNvPr>
          <p:cNvSpPr/>
          <p:nvPr/>
        </p:nvSpPr>
        <p:spPr bwMode="auto">
          <a:xfrm rot="5400000">
            <a:off x="7014152" y="3514822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0" name="平行四边形 39">
            <a:extLst>
              <a:ext uri="{FF2B5EF4-FFF2-40B4-BE49-F238E27FC236}">
                <a16:creationId xmlns:a16="http://schemas.microsoft.com/office/drawing/2014/main" id="{2DFEAD5B-D993-45CA-B791-C2D702F3D8CE}"/>
              </a:ext>
            </a:extLst>
          </p:cNvPr>
          <p:cNvSpPr/>
          <p:nvPr/>
        </p:nvSpPr>
        <p:spPr bwMode="auto">
          <a:xfrm rot="5400000">
            <a:off x="7317194" y="3592053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" name="平行四边形 40">
            <a:extLst>
              <a:ext uri="{FF2B5EF4-FFF2-40B4-BE49-F238E27FC236}">
                <a16:creationId xmlns:a16="http://schemas.microsoft.com/office/drawing/2014/main" id="{27AE2990-D5A4-4197-A5D9-8208D9CC8279}"/>
              </a:ext>
            </a:extLst>
          </p:cNvPr>
          <p:cNvSpPr/>
          <p:nvPr/>
        </p:nvSpPr>
        <p:spPr bwMode="auto">
          <a:xfrm rot="5400000">
            <a:off x="6410026" y="2999538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AF02640C-8F72-464A-AB80-AE0B4C58EB8D}"/>
              </a:ext>
            </a:extLst>
          </p:cNvPr>
          <p:cNvSpPr/>
          <p:nvPr/>
        </p:nvSpPr>
        <p:spPr bwMode="auto">
          <a:xfrm rot="5400000">
            <a:off x="6713068" y="3076769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3" name="平行四边形 42">
            <a:extLst>
              <a:ext uri="{FF2B5EF4-FFF2-40B4-BE49-F238E27FC236}">
                <a16:creationId xmlns:a16="http://schemas.microsoft.com/office/drawing/2014/main" id="{2CC7E07D-E94D-4F4C-BBED-AC100C5F0C2B}"/>
              </a:ext>
            </a:extLst>
          </p:cNvPr>
          <p:cNvSpPr/>
          <p:nvPr/>
        </p:nvSpPr>
        <p:spPr bwMode="auto">
          <a:xfrm rot="5400000">
            <a:off x="7014152" y="3153963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4" name="平行四边形 43">
            <a:extLst>
              <a:ext uri="{FF2B5EF4-FFF2-40B4-BE49-F238E27FC236}">
                <a16:creationId xmlns:a16="http://schemas.microsoft.com/office/drawing/2014/main" id="{18DAEE20-33EA-4D2A-B352-1BD2C15A0578}"/>
              </a:ext>
            </a:extLst>
          </p:cNvPr>
          <p:cNvSpPr/>
          <p:nvPr/>
        </p:nvSpPr>
        <p:spPr bwMode="auto">
          <a:xfrm rot="5400000">
            <a:off x="7317194" y="3231194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5" name="平行四边形 44">
            <a:extLst>
              <a:ext uri="{FF2B5EF4-FFF2-40B4-BE49-F238E27FC236}">
                <a16:creationId xmlns:a16="http://schemas.microsoft.com/office/drawing/2014/main" id="{2AFE00A4-7FD7-467E-8A55-ACC724A4DCB0}"/>
              </a:ext>
            </a:extLst>
          </p:cNvPr>
          <p:cNvSpPr/>
          <p:nvPr/>
        </p:nvSpPr>
        <p:spPr bwMode="auto">
          <a:xfrm rot="5400000">
            <a:off x="6410026" y="2638529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6" name="平行四边形 45">
            <a:extLst>
              <a:ext uri="{FF2B5EF4-FFF2-40B4-BE49-F238E27FC236}">
                <a16:creationId xmlns:a16="http://schemas.microsoft.com/office/drawing/2014/main" id="{579D23FD-3BC5-4E13-A19E-B6F6749326EB}"/>
              </a:ext>
            </a:extLst>
          </p:cNvPr>
          <p:cNvSpPr/>
          <p:nvPr/>
        </p:nvSpPr>
        <p:spPr bwMode="auto">
          <a:xfrm rot="5400000">
            <a:off x="6713068" y="2715760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7" name="平行四边形 46">
            <a:extLst>
              <a:ext uri="{FF2B5EF4-FFF2-40B4-BE49-F238E27FC236}">
                <a16:creationId xmlns:a16="http://schemas.microsoft.com/office/drawing/2014/main" id="{AEA8D27D-36B7-4912-B7E6-68B2C0B72265}"/>
              </a:ext>
            </a:extLst>
          </p:cNvPr>
          <p:cNvSpPr/>
          <p:nvPr/>
        </p:nvSpPr>
        <p:spPr bwMode="auto">
          <a:xfrm rot="5400000">
            <a:off x="7014152" y="2792954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8" name="平行四边形 47">
            <a:extLst>
              <a:ext uri="{FF2B5EF4-FFF2-40B4-BE49-F238E27FC236}">
                <a16:creationId xmlns:a16="http://schemas.microsoft.com/office/drawing/2014/main" id="{19FB3073-90B0-4115-9189-A2CCDE42AE7A}"/>
              </a:ext>
            </a:extLst>
          </p:cNvPr>
          <p:cNvSpPr/>
          <p:nvPr/>
        </p:nvSpPr>
        <p:spPr bwMode="auto">
          <a:xfrm rot="5400000">
            <a:off x="7317194" y="2870185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9" name="平行四边形 48">
            <a:extLst>
              <a:ext uri="{FF2B5EF4-FFF2-40B4-BE49-F238E27FC236}">
                <a16:creationId xmlns:a16="http://schemas.microsoft.com/office/drawing/2014/main" id="{F2D4BC4E-B5DC-48F9-83B8-2E7BC5120E8D}"/>
              </a:ext>
            </a:extLst>
          </p:cNvPr>
          <p:cNvSpPr/>
          <p:nvPr/>
        </p:nvSpPr>
        <p:spPr bwMode="auto">
          <a:xfrm rot="5400000">
            <a:off x="6410026" y="2277670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0" name="平行四边形 49">
            <a:extLst>
              <a:ext uri="{FF2B5EF4-FFF2-40B4-BE49-F238E27FC236}">
                <a16:creationId xmlns:a16="http://schemas.microsoft.com/office/drawing/2014/main" id="{2E898DD7-1E1B-4089-8641-E3A8460A2E65}"/>
              </a:ext>
            </a:extLst>
          </p:cNvPr>
          <p:cNvSpPr/>
          <p:nvPr/>
        </p:nvSpPr>
        <p:spPr bwMode="auto">
          <a:xfrm rot="5400000">
            <a:off x="6713068" y="2354901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" name="平行四边形 50">
            <a:extLst>
              <a:ext uri="{FF2B5EF4-FFF2-40B4-BE49-F238E27FC236}">
                <a16:creationId xmlns:a16="http://schemas.microsoft.com/office/drawing/2014/main" id="{423C196C-15A6-4E03-9391-9CAA2FDA71B5}"/>
              </a:ext>
            </a:extLst>
          </p:cNvPr>
          <p:cNvSpPr/>
          <p:nvPr/>
        </p:nvSpPr>
        <p:spPr bwMode="auto">
          <a:xfrm rot="5400000">
            <a:off x="7014152" y="2432095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2" name="平行四边形 51">
            <a:extLst>
              <a:ext uri="{FF2B5EF4-FFF2-40B4-BE49-F238E27FC236}">
                <a16:creationId xmlns:a16="http://schemas.microsoft.com/office/drawing/2014/main" id="{5647BF89-AE6A-4DE2-9792-F5560EB52814}"/>
              </a:ext>
            </a:extLst>
          </p:cNvPr>
          <p:cNvSpPr/>
          <p:nvPr/>
        </p:nvSpPr>
        <p:spPr bwMode="auto">
          <a:xfrm rot="5400000">
            <a:off x="7317194" y="2509326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7EF67899-5B8C-4A54-BF49-0A149D648199}"/>
              </a:ext>
            </a:extLst>
          </p:cNvPr>
          <p:cNvCxnSpPr/>
          <p:nvPr/>
        </p:nvCxnSpPr>
        <p:spPr bwMode="auto">
          <a:xfrm flipH="1">
            <a:off x="7769591" y="2736434"/>
            <a:ext cx="3594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95833E13-49BC-4EF5-94E2-61D0F7F25839}"/>
              </a:ext>
            </a:extLst>
          </p:cNvPr>
          <p:cNvCxnSpPr/>
          <p:nvPr/>
        </p:nvCxnSpPr>
        <p:spPr bwMode="auto">
          <a:xfrm flipH="1">
            <a:off x="7769591" y="3104056"/>
            <a:ext cx="359454" cy="19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B3EDAB8B-C753-4FC2-A340-A9B67DBB71C4}"/>
              </a:ext>
            </a:extLst>
          </p:cNvPr>
          <p:cNvCxnSpPr/>
          <p:nvPr/>
        </p:nvCxnSpPr>
        <p:spPr bwMode="auto">
          <a:xfrm flipH="1">
            <a:off x="7769589" y="3480573"/>
            <a:ext cx="3594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51A1F5E3-BC93-49BD-A984-2BCF7C622753}"/>
              </a:ext>
            </a:extLst>
          </p:cNvPr>
          <p:cNvCxnSpPr/>
          <p:nvPr/>
        </p:nvCxnSpPr>
        <p:spPr bwMode="auto">
          <a:xfrm flipH="1">
            <a:off x="7769589" y="3848195"/>
            <a:ext cx="359454" cy="19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094FEDA9-56B5-45FC-9079-37AB25D675C2}"/>
              </a:ext>
            </a:extLst>
          </p:cNvPr>
          <p:cNvSpPr/>
          <p:nvPr/>
        </p:nvSpPr>
        <p:spPr bwMode="auto">
          <a:xfrm>
            <a:off x="8117601" y="2472712"/>
            <a:ext cx="686988" cy="1577824"/>
          </a:xfrm>
          <a:prstGeom prst="rect">
            <a:avLst/>
          </a:prstGeom>
          <a:solidFill>
            <a:srgbClr val="FFCC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1B1150F-0DD2-4322-88BA-FA49C76E785D}"/>
              </a:ext>
            </a:extLst>
          </p:cNvPr>
          <p:cNvSpPr txBox="1"/>
          <p:nvPr/>
        </p:nvSpPr>
        <p:spPr>
          <a:xfrm>
            <a:off x="8029936" y="3049066"/>
            <a:ext cx="83708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 controller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B7576028-3B54-40B5-BA83-CF83E8BA6718}"/>
              </a:ext>
            </a:extLst>
          </p:cNvPr>
          <p:cNvCxnSpPr/>
          <p:nvPr/>
        </p:nvCxnSpPr>
        <p:spPr bwMode="auto">
          <a:xfrm>
            <a:off x="5873016" y="2068668"/>
            <a:ext cx="1021793" cy="444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530B1CA2-C092-44A9-85B4-E8C98BF8FEB8}"/>
              </a:ext>
            </a:extLst>
          </p:cNvPr>
          <p:cNvCxnSpPr/>
          <p:nvPr/>
        </p:nvCxnSpPr>
        <p:spPr bwMode="auto">
          <a:xfrm>
            <a:off x="5827817" y="2704317"/>
            <a:ext cx="1021793" cy="444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15DC29FC-3C14-484E-935D-3AFDE9CBC130}"/>
              </a:ext>
            </a:extLst>
          </p:cNvPr>
          <p:cNvCxnSpPr/>
          <p:nvPr/>
        </p:nvCxnSpPr>
        <p:spPr bwMode="auto">
          <a:xfrm flipH="1">
            <a:off x="5873016" y="2535464"/>
            <a:ext cx="976934" cy="1106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E6F1CD07-80EB-4573-8C9B-13A237F32C76}"/>
              </a:ext>
            </a:extLst>
          </p:cNvPr>
          <p:cNvCxnSpPr/>
          <p:nvPr/>
        </p:nvCxnSpPr>
        <p:spPr bwMode="auto">
          <a:xfrm flipH="1">
            <a:off x="5873016" y="3174822"/>
            <a:ext cx="976934" cy="1106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BBCC8544-B198-43E2-BD9B-2C7076191A3F}"/>
              </a:ext>
            </a:extLst>
          </p:cNvPr>
          <p:cNvCxnSpPr/>
          <p:nvPr/>
        </p:nvCxnSpPr>
        <p:spPr bwMode="auto">
          <a:xfrm>
            <a:off x="6443821" y="2223375"/>
            <a:ext cx="1021793" cy="444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08C2A657-A269-493E-B219-0DA0BAAB9E9D}"/>
              </a:ext>
            </a:extLst>
          </p:cNvPr>
          <p:cNvCxnSpPr/>
          <p:nvPr/>
        </p:nvCxnSpPr>
        <p:spPr bwMode="auto">
          <a:xfrm>
            <a:off x="6398622" y="2859024"/>
            <a:ext cx="1021793" cy="444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DE4B99B6-D4A2-41F2-9C66-81609497128D}"/>
              </a:ext>
            </a:extLst>
          </p:cNvPr>
          <p:cNvCxnSpPr/>
          <p:nvPr/>
        </p:nvCxnSpPr>
        <p:spPr bwMode="auto">
          <a:xfrm flipH="1">
            <a:off x="6443821" y="2690171"/>
            <a:ext cx="976934" cy="1106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436FBE85-562C-4684-8D7D-8C46445956E5}"/>
              </a:ext>
            </a:extLst>
          </p:cNvPr>
          <p:cNvCxnSpPr/>
          <p:nvPr/>
        </p:nvCxnSpPr>
        <p:spPr bwMode="auto">
          <a:xfrm flipH="1">
            <a:off x="6443821" y="3329529"/>
            <a:ext cx="976934" cy="1106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AB2CE8BA-935B-4902-902C-FE1C46E9A0A0}"/>
              </a:ext>
            </a:extLst>
          </p:cNvPr>
          <p:cNvCxnSpPr/>
          <p:nvPr/>
        </p:nvCxnSpPr>
        <p:spPr bwMode="auto">
          <a:xfrm>
            <a:off x="4625768" y="2130068"/>
            <a:ext cx="777866" cy="295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93C646A6-1E9F-4BA9-9B3D-6A5EFD7590EA}"/>
              </a:ext>
            </a:extLst>
          </p:cNvPr>
          <p:cNvCxnSpPr/>
          <p:nvPr/>
        </p:nvCxnSpPr>
        <p:spPr bwMode="auto">
          <a:xfrm>
            <a:off x="4625768" y="2633326"/>
            <a:ext cx="777866" cy="295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35F1CA0D-7C17-414A-82E8-9621F2FA4D1E}"/>
              </a:ext>
            </a:extLst>
          </p:cNvPr>
          <p:cNvCxnSpPr/>
          <p:nvPr/>
        </p:nvCxnSpPr>
        <p:spPr bwMode="auto">
          <a:xfrm>
            <a:off x="4625768" y="3882853"/>
            <a:ext cx="777866" cy="295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62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6"/>
    </mc:Choice>
    <mc:Fallback xmlns="">
      <p:transition spd="slow" advTm="2511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480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TDD or FDD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9056735" cy="385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Division Duplex (TDD)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same frequency band is occupied by the uplink and downlink transmission.</a:t>
            </a: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Channel reciprocity 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 be exploited for downlink CSI acquisition.</a:t>
            </a: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Pilot pollution results in the CSI acquisition errors.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Division Duplex (FDD)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Different frequency bands are occupied by uplink and downlink transmission.</a:t>
            </a: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Mitigate pilot pollution and support the ultra high-speed mobile scenario.</a:t>
            </a: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Channel reciprocity does not hold,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channel feedback is essential for CSI acquisition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4D4C37C2-7114-4238-8519-9C93003037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4374"/>
              </p:ext>
            </p:extLst>
          </p:nvPr>
        </p:nvGraphicFramePr>
        <p:xfrm>
          <a:off x="3054201" y="4223107"/>
          <a:ext cx="3682410" cy="233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158477" imgH="3214508" progId="Visio.Drawing.11">
                  <p:embed/>
                </p:oleObj>
              </mc:Choice>
              <mc:Fallback>
                <p:oleObj name="Visio" r:id="rId3" imgW="5158477" imgH="3214508" progId="Visio.Drawing.11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D6780957-1D61-46A0-B698-9FD0A8EE8B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4201" y="4223107"/>
                        <a:ext cx="3682410" cy="2335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0C997170-95BC-4778-9909-B0FD413C52D9}"/>
              </a:ext>
            </a:extLst>
          </p:cNvPr>
          <p:cNvSpPr/>
          <p:nvPr/>
        </p:nvSpPr>
        <p:spPr>
          <a:xfrm>
            <a:off x="4219880" y="5549215"/>
            <a:ext cx="65434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Channel</a:t>
            </a:r>
            <a:endParaRPr lang="zh-CN" altLang="en-US" sz="11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27A861E-197B-464B-A68B-5AFB87E49177}"/>
              </a:ext>
            </a:extLst>
          </p:cNvPr>
          <p:cNvSpPr/>
          <p:nvPr/>
        </p:nvSpPr>
        <p:spPr>
          <a:xfrm>
            <a:off x="3282620" y="6236985"/>
            <a:ext cx="35779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BS</a:t>
            </a:r>
            <a:endParaRPr lang="zh-CN" altLang="en-US" sz="11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EF77C2F-8D49-4C6E-A303-D6E78FD5B9FA}"/>
              </a:ext>
            </a:extLst>
          </p:cNvPr>
          <p:cNvSpPr/>
          <p:nvPr/>
        </p:nvSpPr>
        <p:spPr>
          <a:xfrm>
            <a:off x="5914060" y="6224049"/>
            <a:ext cx="45076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User</a:t>
            </a:r>
            <a:endParaRPr lang="zh-CN" altLang="en-US" sz="11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CEC9935-7324-4D71-A1CE-92703083ACC1}"/>
              </a:ext>
            </a:extLst>
          </p:cNvPr>
          <p:cNvSpPr/>
          <p:nvPr/>
        </p:nvSpPr>
        <p:spPr>
          <a:xfrm>
            <a:off x="4463426" y="6224049"/>
            <a:ext cx="122982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Channel Feedback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FD49C57-0647-4E53-B486-80B1F49755B2}"/>
              </a:ext>
            </a:extLst>
          </p:cNvPr>
          <p:cNvSpPr/>
          <p:nvPr/>
        </p:nvSpPr>
        <p:spPr>
          <a:xfrm rot="2012326">
            <a:off x="4572037" y="5118940"/>
            <a:ext cx="129715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Channel Estimation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597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38"/>
    </mc:Choice>
    <mc:Fallback xmlns="">
      <p:transition spd="slow" advTm="3503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7243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for Channel Feedback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feedback for massive MIMO communications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Downlink CSI is quantized as a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codeword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selected from a codebook, and the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index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of this codeword is fed back to the BS by user.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challenges for RIS-aided wireless communications 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Overhead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In proportion to the number of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NM</a:t>
            </a: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Performance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More sensitive to the feedback errors</a:t>
            </a:r>
          </a:p>
          <a:p>
            <a:pPr lvl="1">
              <a:lnSpc>
                <a:spcPct val="125000"/>
              </a:lnSpc>
              <a:buClr>
                <a:srgbClr val="44546A"/>
              </a:buClr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25000"/>
              </a:lnSpc>
              <a:buClr>
                <a:srgbClr val="44546A"/>
              </a:buClr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5DD2FDDD-B27C-495F-931C-D592F254C275}"/>
              </a:ext>
            </a:extLst>
          </p:cNvPr>
          <p:cNvGrpSpPr/>
          <p:nvPr/>
        </p:nvGrpSpPr>
        <p:grpSpPr>
          <a:xfrm>
            <a:off x="2381860" y="6001015"/>
            <a:ext cx="4791549" cy="400070"/>
            <a:chOff x="2686578" y="5701523"/>
            <a:chExt cx="3609194" cy="472585"/>
          </a:xfrm>
        </p:grpSpPr>
        <p:sp>
          <p:nvSpPr>
            <p:cNvPr id="140" name="圆角矩形 59">
              <a:extLst>
                <a:ext uri="{FF2B5EF4-FFF2-40B4-BE49-F238E27FC236}">
                  <a16:creationId xmlns:a16="http://schemas.microsoft.com/office/drawing/2014/main" id="{C5330801-D998-4F5D-9AF8-31847BED8654}"/>
                </a:ext>
              </a:extLst>
            </p:cNvPr>
            <p:cNvSpPr/>
            <p:nvPr/>
          </p:nvSpPr>
          <p:spPr bwMode="auto">
            <a:xfrm>
              <a:off x="2686578" y="5701523"/>
              <a:ext cx="3609194" cy="472585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BAC631D8-21DF-4107-A006-A736D19DD727}"/>
                </a:ext>
              </a:extLst>
            </p:cNvPr>
            <p:cNvSpPr txBox="1"/>
            <p:nvPr/>
          </p:nvSpPr>
          <p:spPr>
            <a:xfrm>
              <a:off x="2768372" y="5737687"/>
              <a:ext cx="3498093" cy="327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Unaffordable </a:t>
              </a:r>
              <a:r>
                <a:rPr lang="en-US" altLang="zh-CN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overhead  for channel feedback!</a:t>
              </a: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8E5642FC-1434-493E-B7C7-4CC1A986A712}"/>
              </a:ext>
            </a:extLst>
          </p:cNvPr>
          <p:cNvGrpSpPr/>
          <p:nvPr/>
        </p:nvGrpSpPr>
        <p:grpSpPr>
          <a:xfrm>
            <a:off x="5791889" y="2822059"/>
            <a:ext cx="3416590" cy="2867709"/>
            <a:chOff x="4429753" y="1958278"/>
            <a:chExt cx="3763963" cy="2861686"/>
          </a:xfrm>
        </p:grpSpPr>
        <p:graphicFrame>
          <p:nvGraphicFramePr>
            <p:cNvPr id="150" name="对象 149">
              <a:extLst>
                <a:ext uri="{FF2B5EF4-FFF2-40B4-BE49-F238E27FC236}">
                  <a16:creationId xmlns:a16="http://schemas.microsoft.com/office/drawing/2014/main" id="{A82F0DFC-31CC-4534-9BBD-1643CD6B5E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80498" y="3650643"/>
            <a:ext cx="431237" cy="323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7480" imgH="139680" progId="Equation.DSMT4">
                    <p:embed/>
                  </p:oleObj>
                </mc:Choice>
                <mc:Fallback>
                  <p:oleObj name="Equation" r:id="rId4" imgW="177480" imgH="139680" progId="Equation.DSMT4">
                    <p:embed/>
                    <p:pic>
                      <p:nvPicPr>
                        <p:cNvPr id="42" name="对象 41">
                          <a:extLst>
                            <a:ext uri="{FF2B5EF4-FFF2-40B4-BE49-F238E27FC236}">
                              <a16:creationId xmlns:a16="http://schemas.microsoft.com/office/drawing/2014/main" id="{5EA11849-9EC9-4425-B6E5-C75985202BF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880498" y="3650643"/>
                          <a:ext cx="431237" cy="323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4F51A3FF-D019-4EE2-B766-3721031C46BE}"/>
                </a:ext>
              </a:extLst>
            </p:cNvPr>
            <p:cNvGrpSpPr/>
            <p:nvPr/>
          </p:nvGrpSpPr>
          <p:grpSpPr>
            <a:xfrm>
              <a:off x="4429753" y="1958278"/>
              <a:ext cx="3763963" cy="2861686"/>
              <a:chOff x="4429753" y="1958278"/>
              <a:chExt cx="3763963" cy="2861686"/>
            </a:xfrm>
          </p:grpSpPr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3B8D38C6-2BB5-44F0-BB14-F7DC6BCB37A9}"/>
                  </a:ext>
                </a:extLst>
              </p:cNvPr>
              <p:cNvGrpSpPr/>
              <p:nvPr/>
            </p:nvGrpSpPr>
            <p:grpSpPr>
              <a:xfrm>
                <a:off x="4429753" y="1975537"/>
                <a:ext cx="3763963" cy="2844427"/>
                <a:chOff x="4429753" y="1975537"/>
                <a:chExt cx="3763963" cy="2844427"/>
              </a:xfrm>
            </p:grpSpPr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88077764-8A4A-4AD7-8995-E50690AC7A63}"/>
                    </a:ext>
                  </a:extLst>
                </p:cNvPr>
                <p:cNvSpPr/>
                <p:nvPr/>
              </p:nvSpPr>
              <p:spPr>
                <a:xfrm>
                  <a:off x="4462128" y="2529173"/>
                  <a:ext cx="197861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increase     times</a:t>
                  </a:r>
                </a:p>
                <a:p>
                  <a:pPr algn="ctr"/>
                  <a:r>
                    <a:rPr lang="en-US" altLang="zh-CN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(e.g., 64)</a:t>
                  </a:r>
                  <a:endPara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5" name="组合 154">
                  <a:extLst>
                    <a:ext uri="{FF2B5EF4-FFF2-40B4-BE49-F238E27FC236}">
                      <a16:creationId xmlns:a16="http://schemas.microsoft.com/office/drawing/2014/main" id="{69CC4287-6A87-4B0D-BBA5-2A8F47204FAF}"/>
                    </a:ext>
                  </a:extLst>
                </p:cNvPr>
                <p:cNvGrpSpPr/>
                <p:nvPr/>
              </p:nvGrpSpPr>
              <p:grpSpPr>
                <a:xfrm>
                  <a:off x="4429753" y="1975537"/>
                  <a:ext cx="3763963" cy="2844427"/>
                  <a:chOff x="6178452" y="3938574"/>
                  <a:chExt cx="3763963" cy="2844427"/>
                </a:xfrm>
              </p:grpSpPr>
              <p:sp>
                <p:nvSpPr>
                  <p:cNvPr id="157" name="平行四边形 156">
                    <a:extLst>
                      <a:ext uri="{FF2B5EF4-FFF2-40B4-BE49-F238E27FC236}">
                        <a16:creationId xmlns:a16="http://schemas.microsoft.com/office/drawing/2014/main" id="{B4E6E977-C812-4471-81E2-6235565EED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78452" y="6079977"/>
                    <a:ext cx="3763963" cy="703024"/>
                  </a:xfrm>
                  <a:prstGeom prst="parallelogram">
                    <a:avLst>
                      <a:gd name="adj" fmla="val 56981"/>
                    </a:avLst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</a:pPr>
                    <a:endParaRPr kumimoji="0" lang="zh-CN" alt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58" name="矩形 157">
                    <a:extLst>
                      <a:ext uri="{FF2B5EF4-FFF2-40B4-BE49-F238E27FC236}">
                        <a16:creationId xmlns:a16="http://schemas.microsoft.com/office/drawing/2014/main" id="{A8A8BAC1-3485-40E0-B4FD-BC50067438D2}"/>
                      </a:ext>
                    </a:extLst>
                  </p:cNvPr>
                  <p:cNvSpPr/>
                  <p:nvPr/>
                </p:nvSpPr>
                <p:spPr>
                  <a:xfrm>
                    <a:off x="6801668" y="6417726"/>
                    <a:ext cx="116243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Without RIS</a:t>
                    </a:r>
                    <a:endParaRPr lang="zh-CN" altLang="en-US" sz="1400" dirty="0"/>
                  </a:p>
                </p:txBody>
              </p:sp>
              <p:sp>
                <p:nvSpPr>
                  <p:cNvPr id="159" name="立方体 158">
                    <a:extLst>
                      <a:ext uri="{FF2B5EF4-FFF2-40B4-BE49-F238E27FC236}">
                        <a16:creationId xmlns:a16="http://schemas.microsoft.com/office/drawing/2014/main" id="{4A06A8D7-EB34-4D66-8233-7428F771A6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148367" y="5552935"/>
                    <a:ext cx="452031" cy="864791"/>
                  </a:xfrm>
                  <a:prstGeom prst="cube">
                    <a:avLst/>
                  </a:prstGeom>
                  <a:solidFill>
                    <a:srgbClr val="FFC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</a:pPr>
                    <a:endParaRPr kumimoji="0" lang="zh-CN" alt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60" name="矩形 159">
                    <a:extLst>
                      <a:ext uri="{FF2B5EF4-FFF2-40B4-BE49-F238E27FC236}">
                        <a16:creationId xmlns:a16="http://schemas.microsoft.com/office/drawing/2014/main" id="{A03BF46B-7573-4CD2-A315-B916ECA91843}"/>
                      </a:ext>
                    </a:extLst>
                  </p:cNvPr>
                  <p:cNvSpPr/>
                  <p:nvPr/>
                </p:nvSpPr>
                <p:spPr>
                  <a:xfrm>
                    <a:off x="8377509" y="6417726"/>
                    <a:ext cx="91396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With RIS</a:t>
                    </a:r>
                    <a:endParaRPr lang="zh-CN" altLang="en-US" sz="14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1" name="立方体 160">
                    <a:extLst>
                      <a:ext uri="{FF2B5EF4-FFF2-40B4-BE49-F238E27FC236}">
                        <a16:creationId xmlns:a16="http://schemas.microsoft.com/office/drawing/2014/main" id="{055EF996-F0F1-4D43-944C-35494931CC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696093" y="3938574"/>
                    <a:ext cx="452031" cy="2485763"/>
                  </a:xfrm>
                  <a:prstGeom prst="cube">
                    <a:avLst>
                      <a:gd name="adj" fmla="val 18912"/>
                    </a:avLst>
                  </a:prstGeom>
                  <a:solidFill>
                    <a:srgbClr val="FFC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buFont typeface="Arial" pitchFamily="34" charset="0"/>
                      <a:buNone/>
                    </a:pPr>
                    <a:endParaRPr lang="zh-CN" altLang="en-US"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62" name="任意多边形 62">
                    <a:extLst>
                      <a:ext uri="{FF2B5EF4-FFF2-40B4-BE49-F238E27FC236}">
                        <a16:creationId xmlns:a16="http://schemas.microsoft.com/office/drawing/2014/main" id="{E2F70D43-59A8-4BB1-B8D1-49E1B830339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93901" y="4063287"/>
                    <a:ext cx="1102192" cy="1543773"/>
                  </a:xfrm>
                  <a:custGeom>
                    <a:avLst/>
                    <a:gdLst>
                      <a:gd name="connsiteX0" fmla="*/ 0 w 819807"/>
                      <a:gd name="connsiteY0" fmla="*/ 783021 h 783021"/>
                      <a:gd name="connsiteX1" fmla="*/ 446690 w 819807"/>
                      <a:gd name="connsiteY1" fmla="*/ 583324 h 783021"/>
                      <a:gd name="connsiteX2" fmla="*/ 819807 w 819807"/>
                      <a:gd name="connsiteY2" fmla="*/ 0 h 783021"/>
                      <a:gd name="connsiteX3" fmla="*/ 819807 w 819807"/>
                      <a:gd name="connsiteY3" fmla="*/ 0 h 783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807" h="783021">
                        <a:moveTo>
                          <a:pt x="0" y="783021"/>
                        </a:moveTo>
                        <a:cubicBezTo>
                          <a:pt x="155028" y="748424"/>
                          <a:pt x="310056" y="713827"/>
                          <a:pt x="446690" y="583324"/>
                        </a:cubicBezTo>
                        <a:cubicBezTo>
                          <a:pt x="583324" y="452821"/>
                          <a:pt x="819807" y="0"/>
                          <a:pt x="819807" y="0"/>
                        </a:cubicBezTo>
                        <a:lnTo>
                          <a:pt x="819807" y="0"/>
                        </a:lnTo>
                      </a:path>
                    </a:pathLst>
                  </a:custGeom>
                  <a:noFill/>
                  <a:ln w="28575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</a:pPr>
                    <a:endParaRPr kumimoji="0" lang="zh-CN" alt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</p:grpSp>
            <p:graphicFrame>
              <p:nvGraphicFramePr>
                <p:cNvPr id="156" name="对象 155">
                  <a:extLst>
                    <a:ext uri="{FF2B5EF4-FFF2-40B4-BE49-F238E27FC236}">
                      <a16:creationId xmlns:a16="http://schemas.microsoft.com/office/drawing/2014/main" id="{E7145831-25A8-44A4-979F-0D84935114B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80226757"/>
                    </p:ext>
                  </p:extLst>
                </p:nvPr>
              </p:nvGraphicFramePr>
              <p:xfrm>
                <a:off x="5512970" y="2587685"/>
                <a:ext cx="369887" cy="3524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152280" imgH="152280" progId="Equation.DSMT4">
                        <p:embed/>
                      </p:oleObj>
                    </mc:Choice>
                    <mc:Fallback>
                      <p:oleObj name="Equation" r:id="rId6" imgW="152280" imgH="152280" progId="Equation.DSMT4">
                        <p:embed/>
                        <p:pic>
                          <p:nvPicPr>
                            <p:cNvPr id="48" name="对象 47">
                              <a:extLst>
                                <a:ext uri="{FF2B5EF4-FFF2-40B4-BE49-F238E27FC236}">
                                  <a16:creationId xmlns:a16="http://schemas.microsoft.com/office/drawing/2014/main" id="{3C201700-58DD-44F0-BBB3-386AC44B44D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12970" y="2587685"/>
                              <a:ext cx="369887" cy="3524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53" name="对象 152">
                <a:extLst>
                  <a:ext uri="{FF2B5EF4-FFF2-40B4-BE49-F238E27FC236}">
                    <a16:creationId xmlns:a16="http://schemas.microsoft.com/office/drawing/2014/main" id="{72830C31-6912-483F-A893-79D9D7CCB5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481230" y="1958278"/>
              <a:ext cx="647700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66400" imgH="152280" progId="Equation.DSMT4">
                      <p:embed/>
                    </p:oleObj>
                  </mc:Choice>
                  <mc:Fallback>
                    <p:oleObj name="Equation" r:id="rId8" imgW="266400" imgH="152280" progId="Equation.DSMT4">
                      <p:embed/>
                      <p:pic>
                        <p:nvPicPr>
                          <p:cNvPr id="45" name="对象 44">
                            <a:extLst>
                              <a:ext uri="{FF2B5EF4-FFF2-40B4-BE49-F238E27FC236}">
                                <a16:creationId xmlns:a16="http://schemas.microsoft.com/office/drawing/2014/main" id="{4882D639-B3EC-43FB-BFFC-3DFEFB6D6B5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7481230" y="1958278"/>
                            <a:ext cx="647700" cy="3524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5" name="表格 1">
                <a:extLst>
                  <a:ext uri="{FF2B5EF4-FFF2-40B4-BE49-F238E27FC236}">
                    <a16:creationId xmlns:a16="http://schemas.microsoft.com/office/drawing/2014/main" id="{33D5A885-FE95-4709-9594-227826BAA9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9206298"/>
                  </p:ext>
                </p:extLst>
              </p:nvPr>
            </p:nvGraphicFramePr>
            <p:xfrm>
              <a:off x="163476" y="3985752"/>
              <a:ext cx="5527676" cy="153518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9618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844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814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379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Massive MIMO</a:t>
                          </a:r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RIS-aided system</a:t>
                          </a:r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923181"/>
                      </a:ext>
                    </a:extLst>
                  </a:tr>
                  <a:tr h="3837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BS</a:t>
                          </a:r>
                          <a:r>
                            <a:rPr lang="en-US" altLang="zh-CN" sz="1800" b="0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antennas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altLang="zh-CN" sz="1800" b="0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800" b="0" i="1" dirty="0" smtClean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dirty="0" smtClean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 =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800" b="0" i="1" dirty="0" smtClean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dirty="0" smtClean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 =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8231919"/>
                      </a:ext>
                    </a:extLst>
                  </a:tr>
                  <a:tr h="3837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RIS</a:t>
                          </a:r>
                          <a:r>
                            <a:rPr lang="zh-CN" altLang="en-US" sz="1800" b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800" b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elements</a:t>
                          </a:r>
                          <a:r>
                            <a:rPr lang="en-US" altLang="zh-CN" sz="1800" b="0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altLang="zh-CN" sz="1800" b="0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\</m:t>
                                </m:r>
                              </m:oMath>
                            </m:oMathPara>
                          </a14:m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800" b="0" i="1" dirty="0" smtClean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dirty="0" smtClean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 =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37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Overhead(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𝐵𝑖𝑡𝑠</m:t>
                              </m:r>
                            </m:oMath>
                          </a14:m>
                          <a:r>
                            <a:rPr lang="en-US" altLang="zh-CN" sz="1800" b="0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1024</a:t>
                          </a:r>
                          <a:endParaRPr lang="zh-CN" altLang="en-US" sz="18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5" name="表格 1">
                <a:extLst>
                  <a:ext uri="{FF2B5EF4-FFF2-40B4-BE49-F238E27FC236}">
                    <a16:creationId xmlns:a16="http://schemas.microsoft.com/office/drawing/2014/main" id="{33D5A885-FE95-4709-9594-227826BAA9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9206298"/>
                  </p:ext>
                </p:extLst>
              </p:nvPr>
            </p:nvGraphicFramePr>
            <p:xfrm>
              <a:off x="163476" y="3985752"/>
              <a:ext cx="5527676" cy="153518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9618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844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814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379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Massive MIMO</a:t>
                          </a:r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RIS-aided system</a:t>
                          </a:r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923181"/>
                      </a:ext>
                    </a:extLst>
                  </a:tr>
                  <a:tr h="38379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11" t="-106250" r="-183230" b="-2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16606" t="-106250" r="-112996" b="-2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94175" t="-106250" r="-1294" b="-2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8231919"/>
                      </a:ext>
                    </a:extLst>
                  </a:tr>
                  <a:tr h="38379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11" t="-209524" r="-183230" b="-1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16606" t="-209524" r="-112996" b="-1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94175" t="-209524" r="-1294" b="-1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379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11" t="-309524" r="-183230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zh-CN" altLang="en-US" sz="18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1024</a:t>
                          </a:r>
                          <a:endParaRPr lang="zh-CN" altLang="en-US" sz="18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66" name="对象 165">
            <a:extLst>
              <a:ext uri="{FF2B5EF4-FFF2-40B4-BE49-F238E27FC236}">
                <a16:creationId xmlns:a16="http://schemas.microsoft.com/office/drawing/2014/main" id="{2266B5BE-B17C-4542-AC0D-54332D584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953158"/>
              </p:ext>
            </p:extLst>
          </p:nvPr>
        </p:nvGraphicFramePr>
        <p:xfrm>
          <a:off x="2496139" y="5220460"/>
          <a:ext cx="2857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5881" imgH="238165" progId="Equation.DSMT4">
                  <p:embed/>
                </p:oleObj>
              </mc:Choice>
              <mc:Fallback>
                <p:oleObj name="Equation" r:id="rId14" imgW="285881" imgH="238165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96139" y="5220460"/>
                        <a:ext cx="2857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对象 166">
            <a:extLst>
              <a:ext uri="{FF2B5EF4-FFF2-40B4-BE49-F238E27FC236}">
                <a16:creationId xmlns:a16="http://schemas.microsoft.com/office/drawing/2014/main" id="{2EE7F0A6-4DC1-42E4-AD9C-1CC1FCCB2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74524"/>
              </p:ext>
            </p:extLst>
          </p:nvPr>
        </p:nvGraphicFramePr>
        <p:xfrm>
          <a:off x="4144014" y="5220459"/>
          <a:ext cx="2857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5881" imgH="238165" progId="Equation.DSMT4">
                  <p:embed/>
                </p:oleObj>
              </mc:Choice>
              <mc:Fallback>
                <p:oleObj name="Equation" r:id="rId14" imgW="285881" imgH="238165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44014" y="5220459"/>
                        <a:ext cx="2857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198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86"/>
    </mc:Choice>
    <mc:Fallback xmlns="">
      <p:transition spd="slow" advTm="64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6653" y="1472771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84211" y="1412621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4211" y="2277357"/>
            <a:ext cx="2922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</a:p>
          <a:p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84211" y="3145695"/>
            <a:ext cx="296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84211" y="4017807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6653" y="2340142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76653" y="3209464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76653" y="4077957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0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5"/>
    </mc:Choice>
    <mc:Fallback xmlns="">
      <p:transition spd="slow" advTm="52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One base station (BS) with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antennas is aided by an RIS with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elements to simultaneously serve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single-antenna users (UEs) working on FDD mode.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feedback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focus on the BS-RIS-UE cascaded channel feedback. </a:t>
            </a: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98B6800-2232-4F18-8EF8-21679B5C6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246" y="3429000"/>
            <a:ext cx="397150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89"/>
    </mc:Choice>
    <mc:Fallback xmlns="">
      <p:transition spd="slow" advTm="2948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3.3|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6.6|8.5|1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9.2|12|4.8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5.6|1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0.6|1.1|1.9|0.6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6.1|1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1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2.3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4892</TotalTime>
  <Words>1970</Words>
  <Application>Microsoft Office PowerPoint</Application>
  <PresentationFormat>全屏显示(4:3)</PresentationFormat>
  <Paragraphs>331</Paragraphs>
  <Slides>27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等线</vt:lpstr>
      <vt:lpstr>黑体</vt:lpstr>
      <vt:lpstr>黑体</vt:lpstr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Office 主题​​</vt:lpstr>
      <vt:lpstr>Visio</vt:lpstr>
      <vt:lpstr>Equation</vt:lpstr>
      <vt:lpstr>Channel Feedback for Reconfigurable Intelligent Surface Assisted Wireless Communications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 Channel Feedback for Reconfigurable Intelligent Surface Assisted Wireless Communications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Learing Based Communication Over the Air </dc:title>
  <dc:creator>Jingbo</dc:creator>
  <cp:lastModifiedBy>Shen Decai</cp:lastModifiedBy>
  <cp:revision>740</cp:revision>
  <dcterms:created xsi:type="dcterms:W3CDTF">2018-01-03T11:44:00Z</dcterms:created>
  <dcterms:modified xsi:type="dcterms:W3CDTF">2021-08-08T10:34:25Z</dcterms:modified>
</cp:coreProperties>
</file>